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1" r:id="rId4"/>
    <p:sldMasterId id="2147483733" r:id="rId5"/>
    <p:sldMasterId id="2147483745" r:id="rId6"/>
    <p:sldMasterId id="2147483780" r:id="rId7"/>
    <p:sldMasterId id="2147483792" r:id="rId8"/>
  </p:sldMasterIdLst>
  <p:notesMasterIdLst>
    <p:notesMasterId r:id="rId28"/>
  </p:notesMasterIdLst>
  <p:sldIdLst>
    <p:sldId id="275" r:id="rId9"/>
    <p:sldId id="276" r:id="rId10"/>
    <p:sldId id="264" r:id="rId11"/>
    <p:sldId id="258" r:id="rId12"/>
    <p:sldId id="269" r:id="rId13"/>
    <p:sldId id="270" r:id="rId14"/>
    <p:sldId id="279" r:id="rId15"/>
    <p:sldId id="259" r:id="rId16"/>
    <p:sldId id="271" r:id="rId17"/>
    <p:sldId id="280" r:id="rId18"/>
    <p:sldId id="274" r:id="rId19"/>
    <p:sldId id="260" r:id="rId20"/>
    <p:sldId id="281" r:id="rId21"/>
    <p:sldId id="261" r:id="rId22"/>
    <p:sldId id="272" r:id="rId23"/>
    <p:sldId id="282" r:id="rId24"/>
    <p:sldId id="278" r:id="rId25"/>
    <p:sldId id="273" r:id="rId26"/>
    <p:sldId id="32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396"/>
    <a:srgbClr val="7B6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5196" autoAdjust="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B2EF6-DA14-4EB4-A81A-DDE0B09160F5}" type="datetimeFigureOut">
              <a:rPr lang="en-GB" smtClean="0"/>
              <a:t>31/08/2022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8EDCE-58BE-4FF3-BEF7-3D06EF36C5F6}" type="slidenum">
              <a:rPr lang="en-GB" smtClean="0"/>
              <a:t>‹#›</a:t>
            </a:fld>
            <a:endParaRPr lang="en-GB"/>
          </a:p>
        </p:txBody>
      </p:sp>
    </p:spTree>
    <p:extLst>
      <p:ext uri="{BB962C8B-B14F-4D97-AF65-F5344CB8AC3E}">
        <p14:creationId xmlns:p14="http://schemas.microsoft.com/office/powerpoint/2010/main" val="190480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https://www.myhijazz.com/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F8EDCE-58BE-4FF3-BEF7-3D06EF36C5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31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b="1"/>
              <a:t>text</a:t>
            </a:r>
            <a:r>
              <a:rPr lang="en-GB"/>
              <a:t>: </a:t>
            </a:r>
            <a:r>
              <a:rPr lang="en-GB" b="0" i="0">
                <a:solidFill>
                  <a:srgbClr val="1D9BF0"/>
                </a:solidFill>
                <a:effectLst/>
                <a:latin typeface="TwitterChirp"/>
              </a:rPr>
              <a:t>https://languageadvisor.net/reading-shelf-1-student-book-with-audio/</a:t>
            </a:r>
          </a:p>
          <a:p>
            <a:endParaRPr lang="en-GB" dirty="0"/>
          </a:p>
        </p:txBody>
      </p:sp>
      <p:sp>
        <p:nvSpPr>
          <p:cNvPr id="4" name="Slide Number Placeholder 3"/>
          <p:cNvSpPr>
            <a:spLocks noGrp="1"/>
          </p:cNvSpPr>
          <p:nvPr>
            <p:ph type="sldNum" sz="quarter" idx="5"/>
          </p:nvPr>
        </p:nvSpPr>
        <p:spPr/>
        <p:txBody>
          <a:bodyPr/>
          <a:lstStyle/>
          <a:p>
            <a:fld id="{BFF8EDCE-58BE-4FF3-BEF7-3D06EF36C5F6}" type="slidenum">
              <a:rPr lang="en-GB" smtClean="0"/>
              <a:t>4</a:t>
            </a:fld>
            <a:endParaRPr lang="en-GB"/>
          </a:p>
        </p:txBody>
      </p:sp>
    </p:spTree>
    <p:extLst>
      <p:ext uri="{BB962C8B-B14F-4D97-AF65-F5344CB8AC3E}">
        <p14:creationId xmlns:p14="http://schemas.microsoft.com/office/powerpoint/2010/main" val="290113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text</a:t>
            </a:r>
            <a:r>
              <a:rPr lang="en-GB" dirty="0"/>
              <a:t>: https://www.psychologytoday.com/gb/blog/better-perfect/201703/11-ways-overcome-procrastination</a:t>
            </a:r>
          </a:p>
          <a:p>
            <a:endParaRPr lang="en-GB" dirty="0"/>
          </a:p>
        </p:txBody>
      </p:sp>
      <p:sp>
        <p:nvSpPr>
          <p:cNvPr id="4" name="Slide Number Placeholder 3"/>
          <p:cNvSpPr>
            <a:spLocks noGrp="1"/>
          </p:cNvSpPr>
          <p:nvPr>
            <p:ph type="sldNum" sz="quarter" idx="5"/>
          </p:nvPr>
        </p:nvSpPr>
        <p:spPr/>
        <p:txBody>
          <a:bodyPr/>
          <a:lstStyle/>
          <a:p>
            <a:fld id="{BFF8EDCE-58BE-4FF3-BEF7-3D06EF36C5F6}" type="slidenum">
              <a:rPr lang="en-GB" smtClean="0"/>
              <a:t>8</a:t>
            </a:fld>
            <a:endParaRPr lang="en-GB"/>
          </a:p>
        </p:txBody>
      </p:sp>
    </p:spTree>
    <p:extLst>
      <p:ext uri="{BB962C8B-B14F-4D97-AF65-F5344CB8AC3E}">
        <p14:creationId xmlns:p14="http://schemas.microsoft.com/office/powerpoint/2010/main" val="376670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text</a:t>
            </a:r>
            <a:r>
              <a:rPr lang="en-GB" dirty="0"/>
              <a:t>: https://www.indeed.com/career-advice/career-development/improve-time-management-skills</a:t>
            </a:r>
          </a:p>
          <a:p>
            <a:endParaRPr lang="en-GB" dirty="0"/>
          </a:p>
        </p:txBody>
      </p:sp>
      <p:sp>
        <p:nvSpPr>
          <p:cNvPr id="4" name="Slide Number Placeholder 3"/>
          <p:cNvSpPr>
            <a:spLocks noGrp="1"/>
          </p:cNvSpPr>
          <p:nvPr>
            <p:ph type="sldNum" sz="quarter" idx="5"/>
          </p:nvPr>
        </p:nvSpPr>
        <p:spPr/>
        <p:txBody>
          <a:bodyPr/>
          <a:lstStyle/>
          <a:p>
            <a:fld id="{BFF8EDCE-58BE-4FF3-BEF7-3D06EF36C5F6}" type="slidenum">
              <a:rPr lang="en-GB" smtClean="0"/>
              <a:t>11</a:t>
            </a:fld>
            <a:endParaRPr lang="en-GB"/>
          </a:p>
        </p:txBody>
      </p:sp>
    </p:spTree>
    <p:extLst>
      <p:ext uri="{BB962C8B-B14F-4D97-AF65-F5344CB8AC3E}">
        <p14:creationId xmlns:p14="http://schemas.microsoft.com/office/powerpoint/2010/main" val="331451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b="1"/>
              <a:t>text</a:t>
            </a:r>
            <a:r>
              <a:rPr lang="en-GB"/>
              <a:t>: https://www.sussex.ac.uk/skillshub/?id=276</a:t>
            </a:r>
          </a:p>
          <a:p>
            <a:endParaRPr lang="en-GB" dirty="0"/>
          </a:p>
        </p:txBody>
      </p:sp>
      <p:sp>
        <p:nvSpPr>
          <p:cNvPr id="4" name="Slide Number Placeholder 3"/>
          <p:cNvSpPr>
            <a:spLocks noGrp="1"/>
          </p:cNvSpPr>
          <p:nvPr>
            <p:ph type="sldNum" sz="quarter" idx="5"/>
          </p:nvPr>
        </p:nvSpPr>
        <p:spPr/>
        <p:txBody>
          <a:bodyPr/>
          <a:lstStyle/>
          <a:p>
            <a:fld id="{BFF8EDCE-58BE-4FF3-BEF7-3D06EF36C5F6}" type="slidenum">
              <a:rPr lang="en-GB" smtClean="0"/>
              <a:t>14</a:t>
            </a:fld>
            <a:endParaRPr lang="en-GB"/>
          </a:p>
        </p:txBody>
      </p:sp>
    </p:spTree>
    <p:extLst>
      <p:ext uri="{BB962C8B-B14F-4D97-AF65-F5344CB8AC3E}">
        <p14:creationId xmlns:p14="http://schemas.microsoft.com/office/powerpoint/2010/main" val="36716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F8EDCE-58BE-4FF3-BEF7-3D06EF36C5F6}" type="slidenum">
              <a:rPr lang="en-GB" smtClean="0"/>
              <a:t>19</a:t>
            </a:fld>
            <a:endParaRPr lang="en-GB"/>
          </a:p>
        </p:txBody>
      </p:sp>
    </p:spTree>
    <p:extLst>
      <p:ext uri="{BB962C8B-B14F-4D97-AF65-F5344CB8AC3E}">
        <p14:creationId xmlns:p14="http://schemas.microsoft.com/office/powerpoint/2010/main" val="10148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0FEAD4-44F6-4F73-AE70-B121AE2EF627}"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B4031-B37E-4CF2-9B09-9946C4C77879}" type="slidenum">
              <a:rPr lang="en-GB" smtClean="0"/>
              <a:t>‹#›</a:t>
            </a:fld>
            <a:endParaRPr lang="en-GB"/>
          </a:p>
        </p:txBody>
      </p:sp>
    </p:spTree>
    <p:extLst>
      <p:ext uri="{BB962C8B-B14F-4D97-AF65-F5344CB8AC3E}">
        <p14:creationId xmlns:p14="http://schemas.microsoft.com/office/powerpoint/2010/main" val="412904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0FEAD4-44F6-4F73-AE70-B121AE2EF627}"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B4031-B37E-4CF2-9B09-9946C4C77879}" type="slidenum">
              <a:rPr lang="en-GB" smtClean="0"/>
              <a:t>‹#›</a:t>
            </a:fld>
            <a:endParaRPr lang="en-GB"/>
          </a:p>
        </p:txBody>
      </p:sp>
    </p:spTree>
    <p:extLst>
      <p:ext uri="{BB962C8B-B14F-4D97-AF65-F5344CB8AC3E}">
        <p14:creationId xmlns:p14="http://schemas.microsoft.com/office/powerpoint/2010/main" val="138815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0FEAD4-44F6-4F73-AE70-B121AE2EF627}"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B4031-B37E-4CF2-9B09-9946C4C77879}" type="slidenum">
              <a:rPr lang="en-GB" smtClean="0"/>
              <a:t>‹#›</a:t>
            </a:fld>
            <a:endParaRPr lang="en-GB"/>
          </a:p>
        </p:txBody>
      </p:sp>
    </p:spTree>
    <p:extLst>
      <p:ext uri="{BB962C8B-B14F-4D97-AF65-F5344CB8AC3E}">
        <p14:creationId xmlns:p14="http://schemas.microsoft.com/office/powerpoint/2010/main" val="1746877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182383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300784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50139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732352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421F22E-EC19-41B8-B2AA-E4406C8548F0}" type="datetimeFigureOut">
              <a:rPr lang="en-GB" smtClean="0"/>
              <a:t>31/08/2022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790880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421F22E-EC19-41B8-B2AA-E4406C8548F0}" type="datetimeFigureOut">
              <a:rPr lang="en-GB" smtClean="0"/>
              <a:t>31/08/2022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722154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1F22E-EC19-41B8-B2AA-E4406C8548F0}" type="datetimeFigureOut">
              <a:rPr lang="en-GB" smtClean="0"/>
              <a:t>31/08/2022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712893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35781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0FEAD4-44F6-4F73-AE70-B121AE2EF627}"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B4031-B37E-4CF2-9B09-9946C4C77879}" type="slidenum">
              <a:rPr lang="en-GB" smtClean="0"/>
              <a:t>‹#›</a:t>
            </a:fld>
            <a:endParaRPr lang="en-GB"/>
          </a:p>
        </p:txBody>
      </p:sp>
    </p:spTree>
    <p:extLst>
      <p:ext uri="{BB962C8B-B14F-4D97-AF65-F5344CB8AC3E}">
        <p14:creationId xmlns:p14="http://schemas.microsoft.com/office/powerpoint/2010/main" val="311114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1195682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162250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1562830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658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733931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692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4012515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21F22E-EC19-41B8-B2AA-E4406C8548F0}" type="datetimeFigureOut">
              <a:rPr lang="en-GB" smtClean="0"/>
              <a:t>31/08/2022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278898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21F22E-EC19-41B8-B2AA-E4406C8548F0}" type="datetimeFigureOut">
              <a:rPr lang="en-GB" smtClean="0"/>
              <a:t>31/08/2022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1427065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1F22E-EC19-41B8-B2AA-E4406C8548F0}" type="datetimeFigureOut">
              <a:rPr lang="en-GB" smtClean="0"/>
              <a:t>31/08/2022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82135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0FEAD4-44F6-4F73-AE70-B121AE2EF627}"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B4031-B37E-4CF2-9B09-9946C4C77879}" type="slidenum">
              <a:rPr lang="en-GB" smtClean="0"/>
              <a:t>‹#›</a:t>
            </a:fld>
            <a:endParaRPr lang="en-GB"/>
          </a:p>
        </p:txBody>
      </p:sp>
    </p:spTree>
    <p:extLst>
      <p:ext uri="{BB962C8B-B14F-4D97-AF65-F5344CB8AC3E}">
        <p14:creationId xmlns:p14="http://schemas.microsoft.com/office/powerpoint/2010/main" val="2309206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4030768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025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1931307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198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D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911424" y="2852936"/>
            <a:ext cx="7776864" cy="1800200"/>
          </a:xfrm>
        </p:spPr>
        <p:txBody>
          <a:bodyPr>
            <a:normAutofit/>
          </a:bodyPr>
          <a:lstStyle>
            <a:lvl1pPr>
              <a:defRPr sz="400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131D4C0-8FDB-4509-B22E-EF40208A6D08}"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F18E9D-2DEC-4A54-870D-3E14659B06DF}" type="slidenum">
              <a:rPr lang="en-GB" smtClean="0"/>
              <a:t>‹#›</a:t>
            </a:fld>
            <a:endParaRPr lang="en-GB"/>
          </a:p>
        </p:txBody>
      </p:sp>
      <p:pic>
        <p:nvPicPr>
          <p:cNvPr id="8" name="Picture 7" descr="logo.wmf"/>
          <p:cNvPicPr>
            <a:picLocks noChangeAspect="1"/>
          </p:cNvPicPr>
          <p:nvPr/>
        </p:nvPicPr>
        <p:blipFill>
          <a:blip r:embed="rId2" cstate="print"/>
          <a:stretch>
            <a:fillRect/>
          </a:stretch>
        </p:blipFill>
        <p:spPr>
          <a:xfrm>
            <a:off x="8880310" y="2924944"/>
            <a:ext cx="2274252" cy="1272672"/>
          </a:xfrm>
          <a:prstGeom prst="rect">
            <a:avLst/>
          </a:prstGeom>
        </p:spPr>
      </p:pic>
    </p:spTree>
    <p:extLst>
      <p:ext uri="{BB962C8B-B14F-4D97-AF65-F5344CB8AC3E}">
        <p14:creationId xmlns:p14="http://schemas.microsoft.com/office/powerpoint/2010/main" val="2758500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55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625488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030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4255852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21F22E-EC19-41B8-B2AA-E4406C8548F0}" type="datetimeFigureOut">
              <a:rPr lang="en-GB" smtClean="0"/>
              <a:t>31/08/2022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407897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0FEAD4-44F6-4F73-AE70-B121AE2EF627}"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B4031-B37E-4CF2-9B09-9946C4C77879}" type="slidenum">
              <a:rPr lang="en-GB" smtClean="0"/>
              <a:t>‹#›</a:t>
            </a:fld>
            <a:endParaRPr lang="en-GB"/>
          </a:p>
        </p:txBody>
      </p:sp>
    </p:spTree>
    <p:extLst>
      <p:ext uri="{BB962C8B-B14F-4D97-AF65-F5344CB8AC3E}">
        <p14:creationId xmlns:p14="http://schemas.microsoft.com/office/powerpoint/2010/main" val="729098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21F22E-EC19-41B8-B2AA-E4406C8548F0}" type="datetimeFigureOut">
              <a:rPr lang="en-GB" smtClean="0"/>
              <a:t>31/08/2022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597473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21F22E-EC19-41B8-B2AA-E4406C8548F0}" type="datetimeFigureOut">
              <a:rPr lang="en-GB" smtClean="0"/>
              <a:t>31/08/2022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705006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C0347BA-BFA8-478E-8D56-43E9B0834112}" type="slidenum">
              <a:rPr lang="en-GB" smtClean="0"/>
              <a:t>‹#›</a:t>
            </a:fld>
            <a:endParaRPr lang="en-GB"/>
          </a:p>
        </p:txBody>
      </p:sp>
    </p:spTree>
    <p:extLst>
      <p:ext uri="{BB962C8B-B14F-4D97-AF65-F5344CB8AC3E}">
        <p14:creationId xmlns:p14="http://schemas.microsoft.com/office/powerpoint/2010/main" val="2765412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1220768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446752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4222580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C0347BA-BFA8-478E-8D56-43E9B0834112}"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35829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856396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C0347BA-BFA8-478E-8D56-43E9B0834112}"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6654078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9068925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0FEAD4-44F6-4F73-AE70-B121AE2EF627}" type="datetimeFigureOut">
              <a:rPr lang="en-GB" smtClean="0"/>
              <a:t>31/08/2022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AB4031-B37E-4CF2-9B09-9946C4C77879}" type="slidenum">
              <a:rPr lang="en-GB" smtClean="0"/>
              <a:t>‹#›</a:t>
            </a:fld>
            <a:endParaRPr lang="en-GB"/>
          </a:p>
        </p:txBody>
      </p:sp>
    </p:spTree>
    <p:extLst>
      <p:ext uri="{BB962C8B-B14F-4D97-AF65-F5344CB8AC3E}">
        <p14:creationId xmlns:p14="http://schemas.microsoft.com/office/powerpoint/2010/main" val="2149381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21F22E-EC19-41B8-B2AA-E4406C8548F0}" type="datetimeFigureOut">
              <a:rPr lang="en-GB" smtClean="0"/>
              <a:t>31/08/2022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622690776"/>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21F22E-EC19-41B8-B2AA-E4406C8548F0}" type="datetimeFigureOut">
              <a:rPr lang="en-GB" smtClean="0"/>
              <a:t>31/08/2022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15462065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1F22E-EC19-41B8-B2AA-E4406C8548F0}" type="datetimeFigureOut">
              <a:rPr lang="en-GB" smtClean="0"/>
              <a:t>31/08/2022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869653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DC0347BA-BFA8-478E-8D56-43E9B0834112}"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690454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1813187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188300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0798575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12300451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585384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34306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0FEAD4-44F6-4F73-AE70-B121AE2EF627}" type="datetimeFigureOut">
              <a:rPr lang="en-GB" smtClean="0"/>
              <a:t>31/08/2022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AB4031-B37E-4CF2-9B09-9946C4C77879}" type="slidenum">
              <a:rPr lang="en-GB" smtClean="0"/>
              <a:t>‹#›</a:t>
            </a:fld>
            <a:endParaRPr lang="en-GB"/>
          </a:p>
        </p:txBody>
      </p:sp>
    </p:spTree>
    <p:extLst>
      <p:ext uri="{BB962C8B-B14F-4D97-AF65-F5344CB8AC3E}">
        <p14:creationId xmlns:p14="http://schemas.microsoft.com/office/powerpoint/2010/main" val="1320089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4188640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21F22E-EC19-41B8-B2AA-E4406C8548F0}" type="datetimeFigureOut">
              <a:rPr lang="en-GB" smtClean="0"/>
              <a:t>31/08/2022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06352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21F22E-EC19-41B8-B2AA-E4406C8548F0}" type="datetimeFigureOut">
              <a:rPr lang="en-GB" smtClean="0"/>
              <a:t>31/08/2022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066648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1F22E-EC19-41B8-B2AA-E4406C8548F0}" type="datetimeFigureOut">
              <a:rPr lang="en-GB" smtClean="0"/>
              <a:t>31/08/2022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1623625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240828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a:xfrm>
            <a:off x="1141412" y="5883275"/>
            <a:ext cx="5105400" cy="365125"/>
          </a:xfrm>
        </p:spPr>
        <p:txBody>
          <a:bodyPr/>
          <a:lstStyle/>
          <a:p>
            <a:endParaRPr lang="en-GB"/>
          </a:p>
        </p:txBody>
      </p:sp>
      <p:sp>
        <p:nvSpPr>
          <p:cNvPr id="7" name="Slide Number Placeholder 6"/>
          <p:cNvSpPr>
            <a:spLocks noGrp="1"/>
          </p:cNvSpPr>
          <p:nvPr>
            <p:ph type="sldNum" sz="quarter" idx="12"/>
          </p:nvPr>
        </p:nvSpPr>
        <p:spPr>
          <a:xfrm>
            <a:off x="10742612" y="5883275"/>
            <a:ext cx="322567" cy="365125"/>
          </a:xfrm>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6494639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1035911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6171185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3525696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50330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FEAD4-44F6-4F73-AE70-B121AE2EF627}" type="datetimeFigureOut">
              <a:rPr lang="en-GB" smtClean="0"/>
              <a:t>31/08/2022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AB4031-B37E-4CF2-9B09-9946C4C77879}" type="slidenum">
              <a:rPr lang="en-GB" smtClean="0"/>
              <a:t>‹#›</a:t>
            </a:fld>
            <a:endParaRPr lang="en-GB"/>
          </a:p>
        </p:txBody>
      </p:sp>
    </p:spTree>
    <p:extLst>
      <p:ext uri="{BB962C8B-B14F-4D97-AF65-F5344CB8AC3E}">
        <p14:creationId xmlns:p14="http://schemas.microsoft.com/office/powerpoint/2010/main" val="3105053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0084879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1586046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0459849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0963100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634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40531263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289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7683225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21F22E-EC19-41B8-B2AA-E4406C8548F0}" type="datetimeFigureOut">
              <a:rPr lang="en-GB" smtClean="0"/>
              <a:t>31/08/2022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7804737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21F22E-EC19-41B8-B2AA-E4406C8548F0}" type="datetimeFigureOut">
              <a:rPr lang="en-GB" smtClean="0"/>
              <a:t>31/08/2022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245041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0FEAD4-44F6-4F73-AE70-B121AE2EF627}"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B4031-B37E-4CF2-9B09-9946C4C77879}" type="slidenum">
              <a:rPr lang="en-GB" smtClean="0"/>
              <a:t>‹#›</a:t>
            </a:fld>
            <a:endParaRPr lang="en-GB"/>
          </a:p>
        </p:txBody>
      </p:sp>
    </p:spTree>
    <p:extLst>
      <p:ext uri="{BB962C8B-B14F-4D97-AF65-F5344CB8AC3E}">
        <p14:creationId xmlns:p14="http://schemas.microsoft.com/office/powerpoint/2010/main" val="42066437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1F22E-EC19-41B8-B2AA-E4406C8548F0}" type="datetimeFigureOut">
              <a:rPr lang="en-GB" smtClean="0"/>
              <a:t>31/08/2022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5569790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14238698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1F22E-EC19-41B8-B2AA-E4406C8548F0}"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0347BA-BFA8-478E-8D56-43E9B0834112}"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98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spTree>
    <p:extLst>
      <p:ext uri="{BB962C8B-B14F-4D97-AF65-F5344CB8AC3E}">
        <p14:creationId xmlns:p14="http://schemas.microsoft.com/office/powerpoint/2010/main" val="34120194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1F22E-EC19-41B8-B2AA-E4406C8548F0}"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0347BA-BFA8-478E-8D56-43E9B0834112}"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1874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날짜 개체 틀 3"/>
          <p:cNvSpPr>
            <a:spLocks noGrp="1"/>
          </p:cNvSpPr>
          <p:nvPr>
            <p:ph type="dt" sz="half" idx="10"/>
          </p:nvPr>
        </p:nvSpPr>
        <p:spPr/>
        <p:txBody>
          <a:bodyPr/>
          <a:lstStyle/>
          <a:p>
            <a:fld id="{ED3D6733-6F27-4404-AB51-585418F146E5}" type="datetimeFigureOut">
              <a:rPr lang="ko-KR" altLang="en-US" smtClean="0"/>
              <a:pPr/>
              <a:t>2022-08-31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pPr/>
              <a:t>‹#›</a:t>
            </a:fld>
            <a:endParaRPr lang="ko-KR" altLang="en-US"/>
          </a:p>
        </p:txBody>
      </p:sp>
      <p:sp>
        <p:nvSpPr>
          <p:cNvPr id="9" name="제목 1"/>
          <p:cNvSpPr>
            <a:spLocks noGrp="1"/>
          </p:cNvSpPr>
          <p:nvPr>
            <p:ph type="ctrTitle"/>
          </p:nvPr>
        </p:nvSpPr>
        <p:spPr>
          <a:xfrm>
            <a:off x="6505443" y="2564904"/>
            <a:ext cx="5568619" cy="1513328"/>
          </a:xfrm>
        </p:spPr>
        <p:txBody>
          <a:bodyPr vert="horz" wrap="square" lIns="91440" tIns="45720" rIns="91440" bIns="45720" numCol="1" rtlCol="0" anchor="ctr" anchorCtr="0" compatLnSpc="1">
            <a:prstTxWarp prst="textNoShape">
              <a:avLst/>
            </a:prstTxWarp>
            <a:noAutofit/>
          </a:bodyPr>
          <a:lstStyle>
            <a:lvl1pPr marL="0" indent="0" algn="ctr"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5400" b="0" kern="1200" baseline="0" dirty="0">
                <a:solidFill>
                  <a:srgbClr val="3C4F8C"/>
                </a:solidFill>
                <a:effectLst/>
                <a:latin typeface="+mj-lt"/>
                <a:ea typeface="맑은 고딕" pitchFamily="50" charset="-127"/>
                <a:cs typeface="+mj-cs"/>
              </a:defRPr>
            </a:lvl1pPr>
          </a:lstStyle>
          <a:p>
            <a:endParaRPr lang="ko-KR" altLang="en-US" dirty="0"/>
          </a:p>
        </p:txBody>
      </p:sp>
    </p:spTree>
    <p:extLst>
      <p:ext uri="{BB962C8B-B14F-4D97-AF65-F5344CB8AC3E}">
        <p14:creationId xmlns:p14="http://schemas.microsoft.com/office/powerpoint/2010/main" val="28806827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pic>
        <p:nvPicPr>
          <p:cNvPr id="5" name="그림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날짜 개체 틀 1"/>
          <p:cNvSpPr>
            <a:spLocks noGrp="1"/>
          </p:cNvSpPr>
          <p:nvPr>
            <p:ph type="dt" sz="half" idx="10"/>
          </p:nvPr>
        </p:nvSpPr>
        <p:spPr/>
        <p:txBody>
          <a:bodyPr/>
          <a:lstStyle/>
          <a:p>
            <a:fld id="{ED3D6733-6F27-4404-AB51-585418F146E5}" type="datetimeFigureOut">
              <a:rPr lang="ko-KR" altLang="en-US" smtClean="0"/>
              <a:pPr/>
              <a:t>2022-08-31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E6BC638-39B7-4287-91A7-2A3DDA573295}" type="slidenum">
              <a:rPr lang="ko-KR" altLang="en-US" smtClean="0"/>
              <a:pPr/>
              <a:t>‹#›</a:t>
            </a:fld>
            <a:endParaRPr lang="ko-KR" altLang="en-US"/>
          </a:p>
        </p:txBody>
      </p:sp>
    </p:spTree>
    <p:extLst>
      <p:ext uri="{BB962C8B-B14F-4D97-AF65-F5344CB8AC3E}">
        <p14:creationId xmlns:p14="http://schemas.microsoft.com/office/powerpoint/2010/main" val="13816976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구역 머리글">
    <p:bg>
      <p:bgPr>
        <a:solidFill>
          <a:schemeClr val="bg1"/>
        </a:solidFill>
        <a:effectLst/>
      </p:bgPr>
    </p:bg>
    <p:spTree>
      <p:nvGrpSpPr>
        <p:cNvPr id="1" name=""/>
        <p:cNvGrpSpPr/>
        <p:nvPr/>
      </p:nvGrpSpPr>
      <p:grpSpPr>
        <a:xfrm>
          <a:off x="0" y="0"/>
          <a:ext cx="0" cy="0"/>
          <a:chOff x="0" y="0"/>
          <a:chExt cx="0" cy="0"/>
        </a:xfrm>
      </p:grpSpPr>
      <p:pic>
        <p:nvPicPr>
          <p:cNvPr id="3" name="그림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날짜 개체 틀 3"/>
          <p:cNvSpPr>
            <a:spLocks noGrp="1"/>
          </p:cNvSpPr>
          <p:nvPr>
            <p:ph type="dt" sz="half" idx="10"/>
          </p:nvPr>
        </p:nvSpPr>
        <p:spPr/>
        <p:txBody>
          <a:bodyPr/>
          <a:lstStyle/>
          <a:p>
            <a:fld id="{ED3D6733-6F27-4404-AB51-585418F146E5}" type="datetimeFigureOut">
              <a:rPr lang="ko-KR" altLang="en-US" smtClean="0"/>
              <a:pPr/>
              <a:t>2022-08-31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pPr/>
              <a:t>‹#›</a:t>
            </a:fld>
            <a:endParaRPr lang="ko-KR" altLang="en-US"/>
          </a:p>
        </p:txBody>
      </p:sp>
    </p:spTree>
    <p:extLst>
      <p:ext uri="{BB962C8B-B14F-4D97-AF65-F5344CB8AC3E}">
        <p14:creationId xmlns:p14="http://schemas.microsoft.com/office/powerpoint/2010/main" val="7221057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solidFill>
          <a:schemeClr val="bg1"/>
        </a:solidFill>
        <a:effectLst/>
      </p:bgPr>
    </p:bg>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제목 1"/>
          <p:cNvSpPr>
            <a:spLocks noGrp="1"/>
          </p:cNvSpPr>
          <p:nvPr>
            <p:ph type="title"/>
          </p:nvPr>
        </p:nvSpPr>
        <p:spPr>
          <a:xfrm>
            <a:off x="527381" y="188640"/>
            <a:ext cx="10214928" cy="796908"/>
          </a:xfrm>
        </p:spPr>
        <p:txBody>
          <a:bodyPr vert="horz" lIns="91440" tIns="45720" rIns="91440" bIns="45720" rtlCol="0" anchor="ctr">
            <a:normAutofit/>
          </a:bodyPr>
          <a:lstStyle>
            <a:lvl1pPr algn="l" defTabSz="914400" rtl="0" eaLnBrk="1" latinLnBrk="1" hangingPunct="1">
              <a:spcBef>
                <a:spcPct val="0"/>
              </a:spcBef>
              <a:buNone/>
              <a:defRPr lang="ko-KR" altLang="en-US" sz="2500" b="1" kern="1200" baseline="0" dirty="0">
                <a:solidFill>
                  <a:schemeClr val="tx1">
                    <a:lumMod val="65000"/>
                    <a:lumOff val="35000"/>
                  </a:schemeClr>
                </a:solidFill>
                <a:latin typeface="+mj-lt"/>
                <a:ea typeface="맑은 고딕" pitchFamily="50" charset="-127"/>
                <a:cs typeface="+mj-cs"/>
              </a:defRPr>
            </a:lvl1pPr>
          </a:lstStyle>
          <a:p>
            <a:r>
              <a:rPr lang="ko-KR" altLang="en-US" dirty="0"/>
              <a:t>마스터 제목 스타일 편집</a:t>
            </a:r>
          </a:p>
        </p:txBody>
      </p:sp>
      <p:sp>
        <p:nvSpPr>
          <p:cNvPr id="3" name="날짜 개체 틀 2"/>
          <p:cNvSpPr>
            <a:spLocks noGrp="1"/>
          </p:cNvSpPr>
          <p:nvPr>
            <p:ph type="dt" sz="half" idx="10"/>
          </p:nvPr>
        </p:nvSpPr>
        <p:spPr/>
        <p:txBody>
          <a:bodyPr/>
          <a:lstStyle>
            <a:lvl1pPr>
              <a:defRPr>
                <a:latin typeface="+mj-lt"/>
              </a:defRPr>
            </a:lvl1pPr>
          </a:lstStyle>
          <a:p>
            <a:fld id="{ED3D6733-6F27-4404-AB51-585418F146E5}" type="datetimeFigureOut">
              <a:rPr lang="ko-KR" altLang="en-US" smtClean="0"/>
              <a:pPr/>
              <a:t>2022-08-31</a:t>
            </a:fld>
            <a:endParaRPr lang="ko-KR" altLang="en-US"/>
          </a:p>
        </p:txBody>
      </p:sp>
      <p:sp>
        <p:nvSpPr>
          <p:cNvPr id="4" name="바닥글 개체 틀 3"/>
          <p:cNvSpPr>
            <a:spLocks noGrp="1"/>
          </p:cNvSpPr>
          <p:nvPr>
            <p:ph type="ftr" sz="quarter" idx="11"/>
          </p:nvPr>
        </p:nvSpPr>
        <p:spPr/>
        <p:txBody>
          <a:bodyPr/>
          <a:lstStyle>
            <a:lvl1pPr>
              <a:defRPr>
                <a:latin typeface="+mj-lt"/>
              </a:defRPr>
            </a:lvl1pPr>
          </a:lstStyle>
          <a:p>
            <a:endParaRPr lang="ko-KR" altLang="en-US"/>
          </a:p>
        </p:txBody>
      </p:sp>
      <p:sp>
        <p:nvSpPr>
          <p:cNvPr id="5" name="슬라이드 번호 개체 틀 4"/>
          <p:cNvSpPr>
            <a:spLocks noGrp="1"/>
          </p:cNvSpPr>
          <p:nvPr>
            <p:ph type="sldNum" sz="quarter" idx="12"/>
          </p:nvPr>
        </p:nvSpPr>
        <p:spPr/>
        <p:txBody>
          <a:bodyPr/>
          <a:lstStyle>
            <a:lvl1pPr>
              <a:defRPr>
                <a:latin typeface="+mj-lt"/>
              </a:defRPr>
            </a:lvl1pPr>
          </a:lstStyle>
          <a:p>
            <a:fld id="{EE6BC638-39B7-4287-91A7-2A3DDA573295}" type="slidenum">
              <a:rPr lang="ko-KR" altLang="en-US" smtClean="0"/>
              <a:pPr/>
              <a:t>‹#›</a:t>
            </a:fld>
            <a:endParaRPr lang="ko-KR" altLang="en-US"/>
          </a:p>
        </p:txBody>
      </p:sp>
      <p:sp>
        <p:nvSpPr>
          <p:cNvPr id="6" name="내용 개체 틀 2"/>
          <p:cNvSpPr>
            <a:spLocks noGrp="1"/>
          </p:cNvSpPr>
          <p:nvPr>
            <p:ph idx="1"/>
          </p:nvPr>
        </p:nvSpPr>
        <p:spPr>
          <a:xfrm>
            <a:off x="527382" y="1355626"/>
            <a:ext cx="11203367" cy="4881686"/>
          </a:xfrm>
        </p:spPr>
        <p:txBody>
          <a:bodyPr>
            <a:normAutofit/>
          </a:bodyPr>
          <a:lstStyle>
            <a:lvl1pPr algn="l">
              <a:buNone/>
              <a:defRPr sz="1600" i="1" baseline="0">
                <a:solidFill>
                  <a:schemeClr val="tx1">
                    <a:lumMod val="65000"/>
                    <a:lumOff val="35000"/>
                  </a:schemeClr>
                </a:solidFill>
                <a:latin typeface="+mj-lt"/>
                <a:ea typeface="맑은 고딕" pitchFamily="50" charset="-127"/>
              </a:defRPr>
            </a:lvl1pPr>
            <a:lvl2pPr algn="l">
              <a:buNone/>
              <a:defRPr sz="1600" i="1" baseline="0">
                <a:solidFill>
                  <a:schemeClr val="tx1">
                    <a:lumMod val="65000"/>
                    <a:lumOff val="35000"/>
                  </a:schemeClr>
                </a:solidFill>
                <a:latin typeface="+mj-lt"/>
                <a:ea typeface="맑은 고딕" pitchFamily="50" charset="-127"/>
              </a:defRPr>
            </a:lvl2pPr>
            <a:lvl3pPr algn="l">
              <a:buNone/>
              <a:defRPr sz="1600" i="1" baseline="0">
                <a:solidFill>
                  <a:schemeClr val="tx1">
                    <a:lumMod val="65000"/>
                    <a:lumOff val="35000"/>
                  </a:schemeClr>
                </a:solidFill>
                <a:latin typeface="+mj-lt"/>
                <a:ea typeface="맑은 고딕" pitchFamily="50" charset="-127"/>
              </a:defRPr>
            </a:lvl3pPr>
            <a:lvl4pPr algn="l">
              <a:buNone/>
              <a:defRPr sz="1600" i="1" baseline="0">
                <a:solidFill>
                  <a:schemeClr val="tx1">
                    <a:lumMod val="65000"/>
                    <a:lumOff val="35000"/>
                  </a:schemeClr>
                </a:solidFill>
                <a:latin typeface="+mj-lt"/>
                <a:ea typeface="맑은 고딕" pitchFamily="50" charset="-127"/>
              </a:defRPr>
            </a:lvl4pPr>
            <a:lvl5pPr algn="l">
              <a:buNone/>
              <a:defRPr sz="1600" i="1" baseline="0">
                <a:solidFill>
                  <a:schemeClr val="tx1">
                    <a:lumMod val="65000"/>
                    <a:lumOff val="35000"/>
                  </a:schemeClr>
                </a:solidFill>
                <a:latin typeface="+mj-lt"/>
                <a:ea typeface="맑은 고딕"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19867051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제목 및 내용">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날짜 개체 틀 3"/>
          <p:cNvSpPr>
            <a:spLocks noGrp="1"/>
          </p:cNvSpPr>
          <p:nvPr>
            <p:ph type="dt" sz="half" idx="10"/>
          </p:nvPr>
        </p:nvSpPr>
        <p:spPr>
          <a:xfrm>
            <a:off x="609600" y="6500835"/>
            <a:ext cx="2844800" cy="220641"/>
          </a:xfrm>
        </p:spPr>
        <p:txBody>
          <a:bodyPr/>
          <a:lstStyle>
            <a:lvl1pPr>
              <a:defRPr>
                <a:latin typeface="+mj-lt"/>
              </a:defRPr>
            </a:lvl1pPr>
          </a:lstStyle>
          <a:p>
            <a:fld id="{ED3D6733-6F27-4404-AB51-585418F146E5}" type="datetimeFigureOut">
              <a:rPr lang="ko-KR" altLang="en-US" smtClean="0"/>
              <a:pPr/>
              <a:t>2022-08-31</a:t>
            </a:fld>
            <a:endParaRPr lang="ko-KR" altLang="en-US"/>
          </a:p>
        </p:txBody>
      </p:sp>
      <p:sp>
        <p:nvSpPr>
          <p:cNvPr id="5" name="바닥글 개체 틀 4"/>
          <p:cNvSpPr>
            <a:spLocks noGrp="1"/>
          </p:cNvSpPr>
          <p:nvPr>
            <p:ph type="ftr" sz="quarter" idx="11"/>
          </p:nvPr>
        </p:nvSpPr>
        <p:spPr>
          <a:xfrm>
            <a:off x="4165600" y="6500835"/>
            <a:ext cx="3860800" cy="220641"/>
          </a:xfrm>
        </p:spPr>
        <p:txBody>
          <a:bodyPr/>
          <a:lstStyle>
            <a:lvl1pPr>
              <a:defRPr>
                <a:latin typeface="+mj-lt"/>
              </a:defRPr>
            </a:lvl1pPr>
          </a:lstStyle>
          <a:p>
            <a:endParaRPr lang="ko-KR" altLang="en-US"/>
          </a:p>
        </p:txBody>
      </p:sp>
      <p:sp>
        <p:nvSpPr>
          <p:cNvPr id="6" name="슬라이드 번호 개체 틀 5"/>
          <p:cNvSpPr>
            <a:spLocks noGrp="1"/>
          </p:cNvSpPr>
          <p:nvPr>
            <p:ph type="sldNum" sz="quarter" idx="12"/>
          </p:nvPr>
        </p:nvSpPr>
        <p:spPr>
          <a:xfrm>
            <a:off x="8737600" y="6500835"/>
            <a:ext cx="2844800" cy="220641"/>
          </a:xfrm>
        </p:spPr>
        <p:txBody>
          <a:bodyPr/>
          <a:lstStyle>
            <a:lvl1pPr>
              <a:defRPr>
                <a:latin typeface="+mj-lt"/>
              </a:defRPr>
            </a:lvl1pPr>
          </a:lstStyle>
          <a:p>
            <a:fld id="{EE6BC638-39B7-4287-91A7-2A3DDA573295}" type="slidenum">
              <a:rPr lang="ko-KR" altLang="en-US" smtClean="0"/>
              <a:pPr/>
              <a:t>‹#›</a:t>
            </a:fld>
            <a:endParaRPr lang="ko-KR" altLang="en-US"/>
          </a:p>
        </p:txBody>
      </p:sp>
      <p:sp>
        <p:nvSpPr>
          <p:cNvPr id="11" name="내용 개체 틀 2"/>
          <p:cNvSpPr>
            <a:spLocks noGrp="1"/>
          </p:cNvSpPr>
          <p:nvPr>
            <p:ph idx="1"/>
          </p:nvPr>
        </p:nvSpPr>
        <p:spPr>
          <a:xfrm>
            <a:off x="527382" y="1355626"/>
            <a:ext cx="11203367" cy="4881686"/>
          </a:xfrm>
        </p:spPr>
        <p:txBody>
          <a:bodyPr>
            <a:normAutofit/>
          </a:bodyPr>
          <a:lstStyle>
            <a:lvl1pPr algn="l">
              <a:buNone/>
              <a:defRPr sz="1600" i="1" baseline="0">
                <a:solidFill>
                  <a:schemeClr val="tx1">
                    <a:lumMod val="65000"/>
                    <a:lumOff val="35000"/>
                  </a:schemeClr>
                </a:solidFill>
                <a:latin typeface="+mj-lt"/>
                <a:ea typeface="맑은 고딕" pitchFamily="50" charset="-127"/>
              </a:defRPr>
            </a:lvl1pPr>
            <a:lvl2pPr algn="l">
              <a:buNone/>
              <a:defRPr sz="1600" i="1" baseline="0">
                <a:solidFill>
                  <a:schemeClr val="tx1">
                    <a:lumMod val="65000"/>
                    <a:lumOff val="35000"/>
                  </a:schemeClr>
                </a:solidFill>
                <a:latin typeface="+mj-lt"/>
                <a:ea typeface="맑은 고딕" pitchFamily="50" charset="-127"/>
              </a:defRPr>
            </a:lvl2pPr>
            <a:lvl3pPr algn="l">
              <a:buNone/>
              <a:defRPr sz="1600" i="1" baseline="0">
                <a:solidFill>
                  <a:schemeClr val="tx1">
                    <a:lumMod val="65000"/>
                    <a:lumOff val="35000"/>
                  </a:schemeClr>
                </a:solidFill>
                <a:latin typeface="+mj-lt"/>
                <a:ea typeface="맑은 고딕" pitchFamily="50" charset="-127"/>
              </a:defRPr>
            </a:lvl3pPr>
            <a:lvl4pPr algn="l">
              <a:buNone/>
              <a:defRPr sz="1600" i="1" baseline="0">
                <a:solidFill>
                  <a:schemeClr val="tx1">
                    <a:lumMod val="65000"/>
                    <a:lumOff val="35000"/>
                  </a:schemeClr>
                </a:solidFill>
                <a:latin typeface="+mj-lt"/>
                <a:ea typeface="맑은 고딕" pitchFamily="50" charset="-127"/>
              </a:defRPr>
            </a:lvl4pPr>
            <a:lvl5pPr algn="l">
              <a:buNone/>
              <a:defRPr sz="1600" i="1" baseline="0">
                <a:solidFill>
                  <a:schemeClr val="tx1">
                    <a:lumMod val="65000"/>
                    <a:lumOff val="35000"/>
                  </a:schemeClr>
                </a:solidFill>
                <a:latin typeface="+mj-lt"/>
                <a:ea typeface="맑은 고딕"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9" name="제목 1"/>
          <p:cNvSpPr>
            <a:spLocks noGrp="1"/>
          </p:cNvSpPr>
          <p:nvPr>
            <p:ph type="title"/>
          </p:nvPr>
        </p:nvSpPr>
        <p:spPr>
          <a:xfrm>
            <a:off x="527381" y="188640"/>
            <a:ext cx="10214928" cy="796908"/>
          </a:xfrm>
        </p:spPr>
        <p:txBody>
          <a:bodyPr vert="horz" lIns="91440" tIns="45720" rIns="91440" bIns="45720" rtlCol="0" anchor="ctr">
            <a:normAutofit/>
          </a:bodyPr>
          <a:lstStyle>
            <a:lvl1pPr algn="l" defTabSz="914400" rtl="0" eaLnBrk="1" latinLnBrk="1" hangingPunct="1">
              <a:spcBef>
                <a:spcPct val="0"/>
              </a:spcBef>
              <a:buNone/>
              <a:defRPr lang="ko-KR" altLang="en-US" sz="2500" b="1" kern="1200" baseline="0" dirty="0">
                <a:solidFill>
                  <a:schemeClr val="tx1">
                    <a:lumMod val="65000"/>
                    <a:lumOff val="35000"/>
                  </a:schemeClr>
                </a:solidFill>
                <a:latin typeface="+mj-lt"/>
                <a:ea typeface="맑은 고딕" pitchFamily="50" charset="-127"/>
                <a:cs typeface="+mj-cs"/>
              </a:defRPr>
            </a:lvl1pPr>
          </a:lstStyle>
          <a:p>
            <a:r>
              <a:rPr lang="ko-KR" altLang="en-US" dirty="0"/>
              <a:t>마스터 제목 스타일 편집</a:t>
            </a:r>
          </a:p>
        </p:txBody>
      </p:sp>
    </p:spTree>
    <p:extLst>
      <p:ext uri="{BB962C8B-B14F-4D97-AF65-F5344CB8AC3E}">
        <p14:creationId xmlns:p14="http://schemas.microsoft.com/office/powerpoint/2010/main" val="74518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0FEAD4-44F6-4F73-AE70-B121AE2EF627}"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B4031-B37E-4CF2-9B09-9946C4C77879}" type="slidenum">
              <a:rPr lang="en-GB" smtClean="0"/>
              <a:t>‹#›</a:t>
            </a:fld>
            <a:endParaRPr lang="en-GB"/>
          </a:p>
        </p:txBody>
      </p:sp>
    </p:spTree>
    <p:extLst>
      <p:ext uri="{BB962C8B-B14F-4D97-AF65-F5344CB8AC3E}">
        <p14:creationId xmlns:p14="http://schemas.microsoft.com/office/powerpoint/2010/main" val="37886357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날짜 개체 틀 2"/>
          <p:cNvSpPr>
            <a:spLocks noGrp="1"/>
          </p:cNvSpPr>
          <p:nvPr>
            <p:ph type="dt" sz="half" idx="10"/>
          </p:nvPr>
        </p:nvSpPr>
        <p:spPr/>
        <p:txBody>
          <a:bodyPr/>
          <a:lstStyle/>
          <a:p>
            <a:fld id="{ED3D6733-6F27-4404-AB51-585418F146E5}" type="datetimeFigureOut">
              <a:rPr lang="ko-KR" altLang="en-US" smtClean="0"/>
              <a:pPr/>
              <a:t>2022-08-31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EE6BC638-39B7-4287-91A7-2A3DDA573295}" type="slidenum">
              <a:rPr lang="ko-KR" altLang="en-US" smtClean="0"/>
              <a:pPr/>
              <a:t>‹#›</a:t>
            </a:fld>
            <a:endParaRPr lang="ko-KR" altLang="en-US"/>
          </a:p>
        </p:txBody>
      </p:sp>
      <p:sp>
        <p:nvSpPr>
          <p:cNvPr id="6" name="제목 1"/>
          <p:cNvSpPr>
            <a:spLocks noGrp="1"/>
          </p:cNvSpPr>
          <p:nvPr>
            <p:ph type="ctrTitle"/>
          </p:nvPr>
        </p:nvSpPr>
        <p:spPr>
          <a:xfrm>
            <a:off x="5709871" y="1916832"/>
            <a:ext cx="6287992" cy="2376264"/>
          </a:xfr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7000" b="0" kern="1200" baseline="0" dirty="0">
                <a:solidFill>
                  <a:srgbClr val="3C4F8C"/>
                </a:solidFill>
                <a:effectLst/>
                <a:latin typeface="+mj-lt"/>
                <a:ea typeface="맑은 고딕" pitchFamily="50" charset="-127"/>
                <a:cs typeface="+mj-cs"/>
              </a:defRPr>
            </a:lvl1pPr>
          </a:lstStyle>
          <a:p>
            <a:endParaRPr lang="ko-KR" altLang="en-US" dirty="0"/>
          </a:p>
        </p:txBody>
      </p:sp>
    </p:spTree>
    <p:extLst>
      <p:ext uri="{BB962C8B-B14F-4D97-AF65-F5344CB8AC3E}">
        <p14:creationId xmlns:p14="http://schemas.microsoft.com/office/powerpoint/2010/main" val="20144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FEAD4-44F6-4F73-AE70-B121AE2EF627}" type="datetimeFigureOut">
              <a:rPr lang="en-GB" smtClean="0"/>
              <a:t>31/08/2022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B4031-B37E-4CF2-9B09-9946C4C77879}" type="slidenum">
              <a:rPr lang="en-GB" smtClean="0"/>
              <a:t>‹#›</a:t>
            </a:fld>
            <a:endParaRPr lang="en-GB"/>
          </a:p>
        </p:txBody>
      </p:sp>
    </p:spTree>
    <p:extLst>
      <p:ext uri="{BB962C8B-B14F-4D97-AF65-F5344CB8AC3E}">
        <p14:creationId xmlns:p14="http://schemas.microsoft.com/office/powerpoint/2010/main" val="14307113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1F22E-EC19-41B8-B2AA-E4406C8548F0}" type="datetimeFigureOut">
              <a:rPr lang="en-GB" smtClean="0"/>
              <a:t>31/08/2022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347BA-BFA8-478E-8D56-43E9B0834112}" type="slidenum">
              <a:rPr lang="en-GB" smtClean="0"/>
              <a:t>‹#›</a:t>
            </a:fld>
            <a:endParaRPr lang="en-GB"/>
          </a:p>
        </p:txBody>
      </p:sp>
    </p:spTree>
    <p:extLst>
      <p:ext uri="{BB962C8B-B14F-4D97-AF65-F5344CB8AC3E}">
        <p14:creationId xmlns:p14="http://schemas.microsoft.com/office/powerpoint/2010/main" val="7132457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421F22E-EC19-41B8-B2AA-E4406C8548F0}" type="datetimeFigureOut">
              <a:rPr lang="en-GB" smtClean="0"/>
              <a:t>31/08/2022</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C0347BA-BFA8-478E-8D56-43E9B0834112}"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5974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21F22E-EC19-41B8-B2AA-E4406C8548F0}" type="datetimeFigureOut">
              <a:rPr lang="en-GB" smtClean="0"/>
              <a:t>31/08/2022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C0347BA-BFA8-478E-8D56-43E9B083411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66710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421F22E-EC19-41B8-B2AA-E4406C8548F0}" type="datetimeFigureOut">
              <a:rPr lang="en-GB" smtClean="0"/>
              <a:t>31/08/2022</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C0347BA-BFA8-478E-8D56-43E9B0834112}"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27722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421F22E-EC19-41B8-B2AA-E4406C8548F0}" type="datetimeFigureOut">
              <a:rPr lang="en-GB" smtClean="0"/>
              <a:t>31/08/2022</a:t>
            </a:fld>
            <a:endParaRPr lang="en-GB"/>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GB"/>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C0347BA-BFA8-478E-8D56-43E9B0834112}" type="slidenum">
              <a:rPr lang="en-GB" smtClean="0"/>
              <a:t>‹#›</a:t>
            </a:fld>
            <a:endParaRPr lang="en-GB"/>
          </a:p>
        </p:txBody>
      </p:sp>
    </p:spTree>
    <p:extLst>
      <p:ext uri="{BB962C8B-B14F-4D97-AF65-F5344CB8AC3E}">
        <p14:creationId xmlns:p14="http://schemas.microsoft.com/office/powerpoint/2010/main" val="2075695666"/>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421F22E-EC19-41B8-B2AA-E4406C8548F0}" type="datetimeFigureOut">
              <a:rPr lang="en-GB" smtClean="0"/>
              <a:t>31/08/2022</a:t>
            </a:fld>
            <a:endParaRPr lang="en-GB"/>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C0347BA-BFA8-478E-8D56-43E9B0834112}"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3283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600" y="19026"/>
            <a:ext cx="10972800" cy="796908"/>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609600" y="1062021"/>
            <a:ext cx="10972800" cy="5286412"/>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609600" y="6429397"/>
            <a:ext cx="2844800" cy="292079"/>
          </a:xfrm>
          <a:prstGeom prst="rect">
            <a:avLst/>
          </a:prstGeom>
        </p:spPr>
        <p:txBody>
          <a:bodyPr vert="horz" lIns="91440" tIns="45720" rIns="91440" bIns="45720" rtlCol="0" anchor="ctr"/>
          <a:lstStyle>
            <a:lvl1pPr algn="l">
              <a:defRPr sz="1200">
                <a:solidFill>
                  <a:schemeClr val="tx1">
                    <a:tint val="75000"/>
                  </a:schemeClr>
                </a:solidFill>
              </a:defRPr>
            </a:lvl1pPr>
          </a:lstStyle>
          <a:p>
            <a:fld id="{ED3D6733-6F27-4404-AB51-585418F146E5}" type="datetimeFigureOut">
              <a:rPr lang="ko-KR" altLang="en-US" smtClean="0"/>
              <a:pPr/>
              <a:t>2022-08-31</a:t>
            </a:fld>
            <a:endParaRPr lang="ko-KR" altLang="en-US"/>
          </a:p>
        </p:txBody>
      </p:sp>
      <p:sp>
        <p:nvSpPr>
          <p:cNvPr id="5" name="바닥글 개체 틀 4"/>
          <p:cNvSpPr>
            <a:spLocks noGrp="1"/>
          </p:cNvSpPr>
          <p:nvPr>
            <p:ph type="ftr" sz="quarter" idx="3"/>
          </p:nvPr>
        </p:nvSpPr>
        <p:spPr>
          <a:xfrm>
            <a:off x="4165600" y="6429397"/>
            <a:ext cx="3860800" cy="29207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7600" y="6429397"/>
            <a:ext cx="2844800" cy="292079"/>
          </a:xfrm>
          <a:prstGeom prst="rect">
            <a:avLst/>
          </a:prstGeom>
        </p:spPr>
        <p:txBody>
          <a:bodyPr vert="horz" lIns="91440" tIns="45720" rIns="91440" bIns="45720" rtlCol="0" anchor="ctr"/>
          <a:lstStyle>
            <a:lvl1pPr algn="r">
              <a:defRPr sz="1200">
                <a:solidFill>
                  <a:schemeClr val="tx1">
                    <a:tint val="75000"/>
                  </a:schemeClr>
                </a:solidFill>
              </a:defRPr>
            </a:lvl1pPr>
          </a:lstStyle>
          <a:p>
            <a:fld id="{EE6BC638-39B7-4287-91A7-2A3DDA573295}" type="slidenum">
              <a:rPr lang="ko-KR" altLang="en-US" smtClean="0"/>
              <a:pPr/>
              <a:t>‹#›</a:t>
            </a:fld>
            <a:endParaRPr lang="ko-KR" altLang="en-US"/>
          </a:p>
        </p:txBody>
      </p:sp>
    </p:spTree>
    <p:extLst>
      <p:ext uri="{BB962C8B-B14F-4D97-AF65-F5344CB8AC3E}">
        <p14:creationId xmlns:p14="http://schemas.microsoft.com/office/powerpoint/2010/main" val="392587669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Lst>
  <p:txStyles>
    <p:titleStyle>
      <a:lvl1pPr algn="l" defTabSz="914400" rtl="0" eaLnBrk="1" latinLnBrk="1" hangingPunct="1">
        <a:spcBef>
          <a:spcPct val="0"/>
        </a:spcBef>
        <a:buNone/>
        <a:defRPr lang="ko-KR" altLang="en-US" sz="3500" kern="1200">
          <a:solidFill>
            <a:sysClr val="windowText" lastClr="000000"/>
          </a:solidFill>
          <a:latin typeface="맑은 고딕" pitchFamily="50" charset="-127"/>
          <a:ea typeface="맑은 고딕" pitchFamily="50" charset="-127"/>
          <a:cs typeface="+mj-cs"/>
        </a:defRPr>
      </a:lvl1pPr>
    </p:titleStyle>
    <p:bodyStyle>
      <a:lvl1pPr marL="342900" indent="-342900" algn="l" defTabSz="914400" rtl="0" eaLnBrk="1" latinLnBrk="1" hangingPunct="1">
        <a:spcBef>
          <a:spcPct val="20000"/>
        </a:spcBef>
        <a:buFont typeface="Arial" pitchFamily="34" charset="0"/>
        <a:buChar char="•"/>
        <a:defRPr lang="ko-KR" altLang="en-US" sz="2500" kern="1200" smtClean="0">
          <a:solidFill>
            <a:schemeClr val="tx1"/>
          </a:solidFill>
          <a:latin typeface="맑은 고딕" pitchFamily="50" charset="-127"/>
          <a:ea typeface="맑은 고딕" pitchFamily="50" charset="-127"/>
          <a:cs typeface="+mn-cs"/>
        </a:defRPr>
      </a:lvl1pPr>
      <a:lvl2pPr marL="742950" indent="-285750" algn="l" defTabSz="914400" rtl="0" eaLnBrk="1" latinLnBrk="1" hangingPunct="1">
        <a:spcBef>
          <a:spcPct val="20000"/>
        </a:spcBef>
        <a:buFont typeface="Arial" pitchFamily="34" charset="0"/>
        <a:buChar char="–"/>
        <a:defRPr lang="ko-KR" altLang="en-US" sz="1800" kern="1200" smtClean="0">
          <a:solidFill>
            <a:schemeClr val="tx1"/>
          </a:solidFill>
          <a:latin typeface="맑은 고딕" pitchFamily="50" charset="-127"/>
          <a:ea typeface="맑은 고딕" pitchFamily="50" charset="-127"/>
          <a:cs typeface="+mn-cs"/>
        </a:defRPr>
      </a:lvl2pPr>
      <a:lvl3pPr marL="1143000" indent="-228600" algn="l" defTabSz="914400" rtl="0" eaLnBrk="1" latinLnBrk="1" hangingPunct="1">
        <a:spcBef>
          <a:spcPct val="20000"/>
        </a:spcBef>
        <a:buFont typeface="Arial" pitchFamily="34" charset="0"/>
        <a:buChar char="•"/>
        <a:defRPr lang="ko-KR" altLang="en-US" sz="1800" kern="1200" smtClean="0">
          <a:solidFill>
            <a:schemeClr val="tx1"/>
          </a:solidFill>
          <a:latin typeface="맑은 고딕" pitchFamily="50" charset="-127"/>
          <a:ea typeface="맑은 고딕" pitchFamily="50" charset="-127"/>
          <a:cs typeface="+mn-cs"/>
        </a:defRPr>
      </a:lvl3pPr>
      <a:lvl4pPr marL="1600200" indent="-228600" algn="l" defTabSz="914400" rtl="0" eaLnBrk="1" latinLnBrk="1" hangingPunct="1">
        <a:spcBef>
          <a:spcPct val="20000"/>
        </a:spcBef>
        <a:buFont typeface="Arial" pitchFamily="34" charset="0"/>
        <a:buChar char="–"/>
        <a:defRPr lang="ko-KR" altLang="en-US" sz="1800" kern="1200" smtClean="0">
          <a:solidFill>
            <a:schemeClr val="tx1"/>
          </a:solidFill>
          <a:latin typeface="맑은 고딕" pitchFamily="50" charset="-127"/>
          <a:ea typeface="맑은 고딕" pitchFamily="50" charset="-127"/>
          <a:cs typeface="+mn-cs"/>
        </a:defRPr>
      </a:lvl4pPr>
      <a:lvl5pPr marL="2057400" indent="-228600" algn="l" defTabSz="914400" rtl="0" eaLnBrk="1" latinLnBrk="1" hangingPunct="1">
        <a:spcBef>
          <a:spcPct val="20000"/>
        </a:spcBef>
        <a:buFont typeface="Arial" pitchFamily="34" charset="0"/>
        <a:buChar char="»"/>
        <a:defRPr lang="ko-KR" altLang="en-US" sz="1800" kern="1200">
          <a:solidFill>
            <a:schemeClr val="tx1"/>
          </a:solidFill>
          <a:latin typeface="맑은 고딕" pitchFamily="50" charset="-127"/>
          <a:ea typeface="맑은 고딕" pitchFamily="50" charset="-127"/>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myhijazz.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6.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5EAF772-D4CD-3F33-C8C5-3B64D54A9F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81660" y="3047999"/>
            <a:ext cx="9771530" cy="2058735"/>
          </a:xfrm>
          <a:prstGeom prst="roundRect">
            <a:avLst/>
          </a:prstGeom>
          <a:solidFill>
            <a:srgbClr val="7B654E">
              <a:alpha val="85000"/>
            </a:srgbClr>
          </a:solidFill>
          <a:ln>
            <a:solidFill>
              <a:srgbClr val="7B654E"/>
            </a:solidFill>
          </a:ln>
        </p:spPr>
        <p:txBody>
          <a:bodyPr tIns="108000" bIns="216000">
            <a:noAutofit/>
          </a:bodyPr>
          <a:lstStyle/>
          <a:p>
            <a:pPr>
              <a:lnSpc>
                <a:spcPct val="120000"/>
              </a:lnSpc>
              <a:spcBef>
                <a:spcPts val="0"/>
              </a:spcBef>
            </a:pPr>
            <a:r>
              <a:rPr lang="en-GB" sz="4400" b="1" dirty="0">
                <a:solidFill>
                  <a:schemeClr val="bg1"/>
                </a:solidFill>
              </a:rPr>
              <a:t>Exercises on Improving the Readability of Presentation Slides</a:t>
            </a:r>
          </a:p>
        </p:txBody>
      </p:sp>
      <p:sp>
        <p:nvSpPr>
          <p:cNvPr id="3" name="Subtitle 2"/>
          <p:cNvSpPr>
            <a:spLocks noGrp="1"/>
          </p:cNvSpPr>
          <p:nvPr>
            <p:ph type="subTitle" idx="1"/>
          </p:nvPr>
        </p:nvSpPr>
        <p:spPr>
          <a:xfrm>
            <a:off x="3773805" y="5452110"/>
            <a:ext cx="4587240" cy="944880"/>
          </a:xfrm>
          <a:prstGeom prst="roundRect">
            <a:avLst/>
          </a:prstGeom>
          <a:solidFill>
            <a:srgbClr val="7B654E">
              <a:alpha val="85000"/>
            </a:srgbClr>
          </a:solidFill>
          <a:ln>
            <a:solidFill>
              <a:srgbClr val="7B654E"/>
            </a:solidFill>
          </a:ln>
        </p:spPr>
        <p:txBody>
          <a:bodyPr tIns="252000" bIns="108000">
            <a:normAutofit/>
          </a:bodyPr>
          <a:lstStyle/>
          <a:p>
            <a:r>
              <a:rPr lang="en-GB" sz="3200" b="1" dirty="0">
                <a:solidFill>
                  <a:schemeClr val="bg1"/>
                </a:solidFill>
              </a:rPr>
              <a:t>Dr Muhammad Hijazy</a:t>
            </a:r>
          </a:p>
        </p:txBody>
      </p:sp>
      <p:pic>
        <p:nvPicPr>
          <p:cNvPr id="6" name="Picture 5">
            <a:hlinkClick r:id="rId4"/>
            <a:extLst>
              <a:ext uri="{FF2B5EF4-FFF2-40B4-BE49-F238E27FC236}">
                <a16:creationId xmlns:a16="http://schemas.microsoft.com/office/drawing/2014/main" xmlns="" id="{4A225B62-9AC5-7FD2-61D4-D308FE1B2B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870" y="306240"/>
            <a:ext cx="1548000" cy="1217760"/>
          </a:xfrm>
          <a:prstGeom prst="rect">
            <a:avLst/>
          </a:prstGeom>
        </p:spPr>
      </p:pic>
    </p:spTree>
    <p:extLst>
      <p:ext uri="{BB962C8B-B14F-4D97-AF65-F5344CB8AC3E}">
        <p14:creationId xmlns:p14="http://schemas.microsoft.com/office/powerpoint/2010/main" val="316067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355" y="2688147"/>
            <a:ext cx="10972800" cy="827298"/>
          </a:xfrm>
        </p:spPr>
        <p:txBody>
          <a:bodyPr>
            <a:noAutofit/>
          </a:bodyPr>
          <a:lstStyle/>
          <a:p>
            <a:pPr marL="0" indent="0" algn="ctr">
              <a:buNone/>
            </a:pPr>
            <a:r>
              <a:rPr lang="en-GB" sz="6000" b="1" dirty="0"/>
              <a:t>Exercise 3</a:t>
            </a:r>
          </a:p>
        </p:txBody>
      </p:sp>
      <p:sp>
        <p:nvSpPr>
          <p:cNvPr id="2" name="Content Placeholder 2">
            <a:extLst>
              <a:ext uri="{FF2B5EF4-FFF2-40B4-BE49-F238E27FC236}">
                <a16:creationId xmlns:a16="http://schemas.microsoft.com/office/drawing/2014/main" xmlns="" id="{166B9F87-3429-9E6F-4D8E-280ED2E4ED22}"/>
              </a:ext>
            </a:extLst>
          </p:cNvPr>
          <p:cNvSpPr txBox="1">
            <a:spLocks/>
          </p:cNvSpPr>
          <p:nvPr/>
        </p:nvSpPr>
        <p:spPr>
          <a:xfrm>
            <a:off x="627355" y="3721633"/>
            <a:ext cx="10972800" cy="8272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t>Improve the readability of the next slide</a:t>
            </a:r>
          </a:p>
        </p:txBody>
      </p:sp>
    </p:spTree>
    <p:extLst>
      <p:ext uri="{BB962C8B-B14F-4D97-AF65-F5344CB8AC3E}">
        <p14:creationId xmlns:p14="http://schemas.microsoft.com/office/powerpoint/2010/main" val="128646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Techniques to improve time management:</a:t>
            </a:r>
          </a:p>
        </p:txBody>
      </p:sp>
      <p:sp>
        <p:nvSpPr>
          <p:cNvPr id="3" name="Content Placeholder 2"/>
          <p:cNvSpPr>
            <a:spLocks noGrp="1"/>
          </p:cNvSpPr>
          <p:nvPr>
            <p:ph idx="1"/>
          </p:nvPr>
        </p:nvSpPr>
        <p:spPr>
          <a:xfrm>
            <a:off x="1251678" y="2057401"/>
            <a:ext cx="10178322" cy="4695824"/>
          </a:xfrm>
        </p:spPr>
        <p:txBody>
          <a:bodyPr>
            <a:noAutofit/>
          </a:bodyPr>
          <a:lstStyle/>
          <a:p>
            <a:r>
              <a:rPr lang="en-US" sz="2000" dirty="0"/>
              <a:t>Start your tasks early.</a:t>
            </a:r>
          </a:p>
          <a:p>
            <a:r>
              <a:rPr lang="en-US" sz="2000" dirty="0"/>
              <a:t>Set limits for what you’ll say yes to.</a:t>
            </a:r>
          </a:p>
          <a:p>
            <a:r>
              <a:rPr lang="en-US" sz="2000" dirty="0"/>
              <a:t>Give yourself breaks.</a:t>
            </a:r>
          </a:p>
          <a:p>
            <a:r>
              <a:rPr lang="en-US" sz="2000" dirty="0" err="1"/>
              <a:t>Prioritise</a:t>
            </a:r>
            <a:r>
              <a:rPr lang="en-US" sz="2000" dirty="0"/>
              <a:t> your tasks.</a:t>
            </a:r>
          </a:p>
          <a:p>
            <a:r>
              <a:rPr lang="en-US" sz="2000" dirty="0"/>
              <a:t>Schedule your tasks and deadlines.</a:t>
            </a:r>
          </a:p>
          <a:p>
            <a:r>
              <a:rPr lang="en-US" sz="2000" dirty="0" err="1"/>
              <a:t>Organise</a:t>
            </a:r>
            <a:r>
              <a:rPr lang="en-US" sz="2000" dirty="0"/>
              <a:t> your workplace.</a:t>
            </a:r>
          </a:p>
          <a:p>
            <a:r>
              <a:rPr lang="en-US" sz="2000" dirty="0"/>
              <a:t>Learn your patterns of productivity.</a:t>
            </a:r>
          </a:p>
          <a:p>
            <a:r>
              <a:rPr lang="en-US" sz="2000" dirty="0"/>
              <a:t>Use technology to help keep you accountable.</a:t>
            </a:r>
          </a:p>
          <a:p>
            <a:r>
              <a:rPr lang="en-US" sz="2000" dirty="0"/>
              <a:t>Focus on one task at a time.</a:t>
            </a:r>
          </a:p>
          <a:p>
            <a:r>
              <a:rPr lang="en-US" sz="2000" dirty="0"/>
              <a:t>Reinforce your good habits.</a:t>
            </a:r>
          </a:p>
        </p:txBody>
      </p:sp>
    </p:spTree>
    <p:extLst>
      <p:ext uri="{BB962C8B-B14F-4D97-AF65-F5344CB8AC3E}">
        <p14:creationId xmlns:p14="http://schemas.microsoft.com/office/powerpoint/2010/main" val="2760426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65761"/>
            <a:ext cx="10391682" cy="731520"/>
          </a:xfrm>
        </p:spPr>
        <p:txBody>
          <a:bodyPr>
            <a:noAutofit/>
          </a:bodyPr>
          <a:lstStyle/>
          <a:p>
            <a:r>
              <a:rPr lang="en-US" sz="4200" dirty="0"/>
              <a:t>Techniques to improve time management</a:t>
            </a:r>
          </a:p>
        </p:txBody>
      </p:sp>
      <p:sp>
        <p:nvSpPr>
          <p:cNvPr id="3" name="Content Placeholder 2"/>
          <p:cNvSpPr>
            <a:spLocks noGrp="1"/>
          </p:cNvSpPr>
          <p:nvPr>
            <p:ph idx="1"/>
          </p:nvPr>
        </p:nvSpPr>
        <p:spPr>
          <a:xfrm>
            <a:off x="1251678" y="1436914"/>
            <a:ext cx="10178322" cy="5316311"/>
          </a:xfrm>
        </p:spPr>
        <p:txBody>
          <a:bodyPr numCol="2">
            <a:noAutofit/>
          </a:bodyPr>
          <a:lstStyle/>
          <a:p>
            <a:pPr marL="288000" indent="-288000">
              <a:spcBef>
                <a:spcPts val="1200"/>
              </a:spcBef>
              <a:spcAft>
                <a:spcPts val="1200"/>
              </a:spcAft>
              <a:buClr>
                <a:srgbClr val="C00000"/>
              </a:buClr>
            </a:pPr>
            <a:r>
              <a:rPr lang="en-US" sz="3200" dirty="0"/>
              <a:t>Start your tasks early.</a:t>
            </a:r>
          </a:p>
          <a:p>
            <a:pPr marL="288000" indent="-288000">
              <a:spcBef>
                <a:spcPts val="1200"/>
              </a:spcBef>
              <a:spcAft>
                <a:spcPts val="1200"/>
              </a:spcAft>
              <a:buClr>
                <a:srgbClr val="C00000"/>
              </a:buClr>
            </a:pPr>
            <a:r>
              <a:rPr lang="en-US" sz="3200" dirty="0"/>
              <a:t>Set limits for what you’ll   say yes to.</a:t>
            </a:r>
          </a:p>
          <a:p>
            <a:pPr marL="288000" indent="-288000">
              <a:spcBef>
                <a:spcPts val="1200"/>
              </a:spcBef>
              <a:spcAft>
                <a:spcPts val="1200"/>
              </a:spcAft>
              <a:buClr>
                <a:srgbClr val="C00000"/>
              </a:buClr>
            </a:pPr>
            <a:r>
              <a:rPr lang="en-US" sz="3200" dirty="0"/>
              <a:t>Give yourself breaks.</a:t>
            </a:r>
          </a:p>
          <a:p>
            <a:pPr marL="288000" indent="-288000">
              <a:spcBef>
                <a:spcPts val="1200"/>
              </a:spcBef>
              <a:spcAft>
                <a:spcPts val="1200"/>
              </a:spcAft>
              <a:buClr>
                <a:srgbClr val="C00000"/>
              </a:buClr>
            </a:pPr>
            <a:r>
              <a:rPr lang="en-US" sz="3200" dirty="0" err="1"/>
              <a:t>Prioritise</a:t>
            </a:r>
            <a:r>
              <a:rPr lang="en-US" sz="3200" dirty="0"/>
              <a:t> your tasks.</a:t>
            </a:r>
          </a:p>
          <a:p>
            <a:pPr marL="288000" indent="-288000">
              <a:spcBef>
                <a:spcPts val="1200"/>
              </a:spcBef>
              <a:spcAft>
                <a:spcPts val="1200"/>
              </a:spcAft>
              <a:buClr>
                <a:srgbClr val="C00000"/>
              </a:buClr>
            </a:pPr>
            <a:r>
              <a:rPr lang="en-US" sz="3200" dirty="0"/>
              <a:t>Schedule your tasks and deadlines.</a:t>
            </a:r>
          </a:p>
          <a:p>
            <a:pPr marL="288000" indent="-288000">
              <a:spcBef>
                <a:spcPts val="1200"/>
              </a:spcBef>
              <a:spcAft>
                <a:spcPts val="1200"/>
              </a:spcAft>
              <a:buClr>
                <a:srgbClr val="C00000"/>
              </a:buClr>
            </a:pPr>
            <a:r>
              <a:rPr lang="en-US" sz="3200" dirty="0" err="1"/>
              <a:t>Organise</a:t>
            </a:r>
            <a:r>
              <a:rPr lang="en-US" sz="3200" dirty="0"/>
              <a:t> your workplace.</a:t>
            </a:r>
          </a:p>
          <a:p>
            <a:pPr marL="288000" indent="-288000">
              <a:spcBef>
                <a:spcPts val="1200"/>
              </a:spcBef>
              <a:spcAft>
                <a:spcPts val="1200"/>
              </a:spcAft>
              <a:buClr>
                <a:srgbClr val="C00000"/>
              </a:buClr>
            </a:pPr>
            <a:r>
              <a:rPr lang="en-US" sz="3200" dirty="0"/>
              <a:t>Learn your patterns of productivity.</a:t>
            </a:r>
          </a:p>
          <a:p>
            <a:pPr marL="288000" indent="-288000">
              <a:spcBef>
                <a:spcPts val="1200"/>
              </a:spcBef>
              <a:spcAft>
                <a:spcPts val="1200"/>
              </a:spcAft>
              <a:buClr>
                <a:srgbClr val="C00000"/>
              </a:buClr>
            </a:pPr>
            <a:r>
              <a:rPr lang="en-US" sz="3200" dirty="0"/>
              <a:t>Use technology to help keep you accountable.</a:t>
            </a:r>
          </a:p>
          <a:p>
            <a:pPr marL="288000" indent="-288000">
              <a:spcBef>
                <a:spcPts val="1200"/>
              </a:spcBef>
              <a:spcAft>
                <a:spcPts val="1200"/>
              </a:spcAft>
              <a:buClr>
                <a:srgbClr val="C00000"/>
              </a:buClr>
            </a:pPr>
            <a:r>
              <a:rPr lang="en-US" sz="3200" dirty="0"/>
              <a:t>Focus on one task at a time.</a:t>
            </a:r>
          </a:p>
          <a:p>
            <a:pPr marL="288000" indent="-288000">
              <a:spcBef>
                <a:spcPts val="1200"/>
              </a:spcBef>
              <a:spcAft>
                <a:spcPts val="1200"/>
              </a:spcAft>
              <a:buClr>
                <a:srgbClr val="C00000"/>
              </a:buClr>
            </a:pPr>
            <a:r>
              <a:rPr lang="en-US" sz="3200" dirty="0"/>
              <a:t>Reinforce your good habits.</a:t>
            </a:r>
          </a:p>
        </p:txBody>
      </p:sp>
    </p:spTree>
    <p:extLst>
      <p:ext uri="{BB962C8B-B14F-4D97-AF65-F5344CB8AC3E}">
        <p14:creationId xmlns:p14="http://schemas.microsoft.com/office/powerpoint/2010/main" val="298784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355" y="2688147"/>
            <a:ext cx="10972800" cy="827298"/>
          </a:xfrm>
        </p:spPr>
        <p:txBody>
          <a:bodyPr>
            <a:noAutofit/>
          </a:bodyPr>
          <a:lstStyle/>
          <a:p>
            <a:pPr marL="0" indent="0" algn="ctr">
              <a:buNone/>
            </a:pPr>
            <a:r>
              <a:rPr lang="en-GB" sz="6000" b="1" dirty="0"/>
              <a:t>Exercise 4</a:t>
            </a:r>
          </a:p>
        </p:txBody>
      </p:sp>
      <p:sp>
        <p:nvSpPr>
          <p:cNvPr id="2" name="Content Placeholder 2">
            <a:extLst>
              <a:ext uri="{FF2B5EF4-FFF2-40B4-BE49-F238E27FC236}">
                <a16:creationId xmlns:a16="http://schemas.microsoft.com/office/drawing/2014/main" xmlns="" id="{166B9F87-3429-9E6F-4D8E-280ED2E4ED22}"/>
              </a:ext>
            </a:extLst>
          </p:cNvPr>
          <p:cNvSpPr txBox="1">
            <a:spLocks/>
          </p:cNvSpPr>
          <p:nvPr/>
        </p:nvSpPr>
        <p:spPr>
          <a:xfrm>
            <a:off x="627355" y="3721633"/>
            <a:ext cx="10972800" cy="8272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t>Improve the readability of the next slide</a:t>
            </a:r>
          </a:p>
        </p:txBody>
      </p:sp>
    </p:spTree>
    <p:extLst>
      <p:ext uri="{BB962C8B-B14F-4D97-AF65-F5344CB8AC3E}">
        <p14:creationId xmlns:p14="http://schemas.microsoft.com/office/powerpoint/2010/main" val="292782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Strategies</a:t>
            </a:r>
          </a:p>
        </p:txBody>
      </p:sp>
      <p:sp>
        <p:nvSpPr>
          <p:cNvPr id="3" name="Content Placeholder 2"/>
          <p:cNvSpPr>
            <a:spLocks noGrp="1"/>
          </p:cNvSpPr>
          <p:nvPr>
            <p:ph idx="1"/>
          </p:nvPr>
        </p:nvSpPr>
        <p:spPr>
          <a:xfrm>
            <a:off x="1141413" y="2209801"/>
            <a:ext cx="9905998" cy="4029074"/>
          </a:xfrm>
        </p:spPr>
        <p:txBody>
          <a:bodyPr>
            <a:normAutofit fontScale="92500" lnSpcReduction="10000"/>
          </a:bodyPr>
          <a:lstStyle/>
          <a:p>
            <a:pPr marL="457200" indent="-457200">
              <a:lnSpc>
                <a:spcPct val="120000"/>
              </a:lnSpc>
              <a:spcBef>
                <a:spcPts val="0"/>
              </a:spcBef>
              <a:spcAft>
                <a:spcPts val="0"/>
              </a:spcAft>
              <a:buFont typeface="+mj-lt"/>
              <a:buAutoNum type="arabicPeriod"/>
            </a:pPr>
            <a:r>
              <a:rPr lang="en-US" sz="2400" dirty="0"/>
              <a:t>Think about where you focus best on your reading. This may be at home or in a calm place away from distractions, such as the Library.</a:t>
            </a:r>
          </a:p>
          <a:p>
            <a:pPr marL="457200" indent="-457200">
              <a:lnSpc>
                <a:spcPct val="120000"/>
              </a:lnSpc>
              <a:spcBef>
                <a:spcPts val="0"/>
              </a:spcBef>
              <a:spcAft>
                <a:spcPts val="0"/>
              </a:spcAft>
              <a:buFont typeface="+mj-lt"/>
              <a:buAutoNum type="arabicPeriod"/>
            </a:pPr>
            <a:r>
              <a:rPr lang="en-US" sz="2400" dirty="0"/>
              <a:t>Adapt your reading speed according to the text and the purpose of your reading. How fast you should go will depend on what you already know about the subject, how difficult the text is, and how thoroughly you need to understand it.</a:t>
            </a:r>
          </a:p>
          <a:p>
            <a:pPr marL="457200" indent="-457200">
              <a:lnSpc>
                <a:spcPct val="120000"/>
              </a:lnSpc>
              <a:spcBef>
                <a:spcPts val="0"/>
              </a:spcBef>
              <a:spcAft>
                <a:spcPts val="0"/>
              </a:spcAft>
              <a:buFont typeface="+mj-lt"/>
              <a:buAutoNum type="arabicPeriod"/>
            </a:pPr>
            <a:r>
              <a:rPr lang="en-US" sz="2400" dirty="0"/>
              <a:t>You cannot read intensively for hours. Divide up reading time into several sessions rather than a single long one. But if sessions are too short, you will not have time to get properly into the frame of thinking required. Observe and improve your own habits.</a:t>
            </a:r>
          </a:p>
        </p:txBody>
      </p:sp>
    </p:spTree>
    <p:extLst>
      <p:ext uri="{BB962C8B-B14F-4D97-AF65-F5344CB8AC3E}">
        <p14:creationId xmlns:p14="http://schemas.microsoft.com/office/powerpoint/2010/main" val="135381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76082"/>
            <a:ext cx="9720072" cy="917884"/>
          </a:xfrm>
        </p:spPr>
        <p:txBody>
          <a:bodyPr>
            <a:normAutofit/>
          </a:bodyPr>
          <a:lstStyle/>
          <a:p>
            <a:r>
              <a:rPr lang="en-GB" sz="5400" dirty="0"/>
              <a:t>Reading Strategies</a:t>
            </a:r>
          </a:p>
        </p:txBody>
      </p:sp>
      <p:sp>
        <p:nvSpPr>
          <p:cNvPr id="3" name="Content Placeholder 2"/>
          <p:cNvSpPr>
            <a:spLocks noGrp="1"/>
          </p:cNvSpPr>
          <p:nvPr>
            <p:ph idx="1"/>
          </p:nvPr>
        </p:nvSpPr>
        <p:spPr>
          <a:xfrm>
            <a:off x="1141413" y="2124891"/>
            <a:ext cx="9905998" cy="4319452"/>
          </a:xfrm>
        </p:spPr>
        <p:txBody>
          <a:bodyPr>
            <a:noAutofit/>
          </a:bodyPr>
          <a:lstStyle/>
          <a:p>
            <a:pPr marL="457200" indent="-457200">
              <a:lnSpc>
                <a:spcPct val="120000"/>
              </a:lnSpc>
              <a:spcBef>
                <a:spcPts val="1800"/>
              </a:spcBef>
              <a:spcAft>
                <a:spcPts val="1800"/>
              </a:spcAft>
              <a:buFont typeface="+mj-lt"/>
              <a:buAutoNum type="arabicPeriod"/>
            </a:pPr>
            <a:r>
              <a:rPr lang="en-US" sz="3300" dirty="0"/>
              <a:t>Think about where you focus best on your reading.</a:t>
            </a:r>
          </a:p>
          <a:p>
            <a:pPr marL="457200" indent="-457200">
              <a:lnSpc>
                <a:spcPct val="120000"/>
              </a:lnSpc>
              <a:spcBef>
                <a:spcPts val="1800"/>
              </a:spcBef>
              <a:spcAft>
                <a:spcPts val="1800"/>
              </a:spcAft>
              <a:buFont typeface="+mj-lt"/>
              <a:buAutoNum type="arabicPeriod"/>
            </a:pPr>
            <a:r>
              <a:rPr lang="en-US" sz="3300" dirty="0"/>
              <a:t>Adapt your reading speed according to the text and the purpose of your reading.</a:t>
            </a:r>
          </a:p>
          <a:p>
            <a:pPr marL="457200" indent="-457200">
              <a:lnSpc>
                <a:spcPct val="120000"/>
              </a:lnSpc>
              <a:spcBef>
                <a:spcPts val="1800"/>
              </a:spcBef>
              <a:spcAft>
                <a:spcPts val="1800"/>
              </a:spcAft>
              <a:buFont typeface="+mj-lt"/>
              <a:buAutoNum type="arabicPeriod"/>
            </a:pPr>
            <a:r>
              <a:rPr lang="en-US" sz="3300" dirty="0"/>
              <a:t>You cannot read intensively for hours. Divide up reading time into several sessions rather than a single long one.</a:t>
            </a:r>
          </a:p>
        </p:txBody>
      </p:sp>
    </p:spTree>
    <p:extLst>
      <p:ext uri="{BB962C8B-B14F-4D97-AF65-F5344CB8AC3E}">
        <p14:creationId xmlns:p14="http://schemas.microsoft.com/office/powerpoint/2010/main" val="399290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355" y="2688147"/>
            <a:ext cx="10972800" cy="827298"/>
          </a:xfrm>
        </p:spPr>
        <p:txBody>
          <a:bodyPr>
            <a:noAutofit/>
          </a:bodyPr>
          <a:lstStyle/>
          <a:p>
            <a:pPr marL="0" indent="0" algn="ctr">
              <a:buNone/>
            </a:pPr>
            <a:r>
              <a:rPr lang="en-GB" sz="6000" b="1" dirty="0"/>
              <a:t>Exercise 5</a:t>
            </a:r>
          </a:p>
        </p:txBody>
      </p:sp>
      <p:sp>
        <p:nvSpPr>
          <p:cNvPr id="2" name="Content Placeholder 2">
            <a:extLst>
              <a:ext uri="{FF2B5EF4-FFF2-40B4-BE49-F238E27FC236}">
                <a16:creationId xmlns:a16="http://schemas.microsoft.com/office/drawing/2014/main" xmlns="" id="{166B9F87-3429-9E6F-4D8E-280ED2E4ED22}"/>
              </a:ext>
            </a:extLst>
          </p:cNvPr>
          <p:cNvSpPr txBox="1">
            <a:spLocks/>
          </p:cNvSpPr>
          <p:nvPr/>
        </p:nvSpPr>
        <p:spPr>
          <a:xfrm>
            <a:off x="627355" y="3721633"/>
            <a:ext cx="10972800" cy="8272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t>Improve the readability of the next slide</a:t>
            </a:r>
          </a:p>
        </p:txBody>
      </p:sp>
    </p:spTree>
    <p:extLst>
      <p:ext uri="{BB962C8B-B14F-4D97-AF65-F5344CB8AC3E}">
        <p14:creationId xmlns:p14="http://schemas.microsoft.com/office/powerpoint/2010/main" val="394432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735662" y="596796"/>
            <a:ext cx="4176762" cy="1477328"/>
          </a:xfrm>
          <a:prstGeom prst="rect">
            <a:avLst/>
          </a:prstGeom>
        </p:spPr>
        <p:txBody>
          <a:bodyPr wrap="square" rtlCol="0">
            <a:spAutoFit/>
          </a:bodyPr>
          <a:lstStyle/>
          <a:p>
            <a:pPr algn="ctr" fontAlgn="base" latinLnBrk="1">
              <a:spcBef>
                <a:spcPct val="0"/>
              </a:spcBef>
              <a:spcAft>
                <a:spcPct val="0"/>
              </a:spcAft>
              <a:buClr>
                <a:srgbClr val="0000FF"/>
              </a:buClr>
            </a:pPr>
            <a:r>
              <a:rPr lang="en-GB" altLang="ko-KR" sz="3000" b="1" dirty="0">
                <a:solidFill>
                  <a:srgbClr val="4BACC6"/>
                </a:solidFill>
                <a:latin typeface="Calibri"/>
                <a:ea typeface="맑은 고딕" pitchFamily="50" charset="-127"/>
              </a:rPr>
              <a:t>In this presentation, we will discuss:</a:t>
            </a:r>
          </a:p>
          <a:p>
            <a:pPr algn="ctr" fontAlgn="base" latinLnBrk="1">
              <a:spcBef>
                <a:spcPct val="0"/>
              </a:spcBef>
              <a:spcAft>
                <a:spcPct val="0"/>
              </a:spcAft>
              <a:buClr>
                <a:srgbClr val="0000FF"/>
              </a:buClr>
            </a:pPr>
            <a:endParaRPr lang="ko-KR" altLang="en-US" sz="3000" b="1" dirty="0">
              <a:solidFill>
                <a:srgbClr val="4BACC6"/>
              </a:solidFill>
              <a:latin typeface="Calibri"/>
              <a:ea typeface="맑은 고딕" pitchFamily="50" charset="-127"/>
            </a:endParaRPr>
          </a:p>
        </p:txBody>
      </p:sp>
      <p:grpSp>
        <p:nvGrpSpPr>
          <p:cNvPr id="24" name="그룹 23"/>
          <p:cNvGrpSpPr/>
          <p:nvPr/>
        </p:nvGrpSpPr>
        <p:grpSpPr>
          <a:xfrm>
            <a:off x="5952256" y="1856605"/>
            <a:ext cx="3743575" cy="703978"/>
            <a:chOff x="4212925" y="1722135"/>
            <a:chExt cx="3743575" cy="703978"/>
          </a:xfrm>
        </p:grpSpPr>
        <p:sp>
          <p:nvSpPr>
            <p:cNvPr id="21" name="타원 20"/>
            <p:cNvSpPr/>
            <p:nvPr/>
          </p:nvSpPr>
          <p:spPr bwMode="auto">
            <a:xfrm rot="16200000">
              <a:off x="4207021" y="1728039"/>
              <a:ext cx="703978" cy="692170"/>
            </a:xfrm>
            <a:prstGeom prst="ellipse">
              <a:avLst/>
            </a:prstGeom>
            <a:solidFill>
              <a:srgbClr val="7AA2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latinLnBrk="1">
                <a:defRPr/>
              </a:pPr>
              <a:endParaRPr lang="ko-KR" altLang="en-US" sz="2100" b="1">
                <a:solidFill>
                  <a:prstClr val="white"/>
                </a:solidFill>
                <a:latin typeface="Calibri"/>
                <a:ea typeface="맑은 고딕" pitchFamily="50" charset="-127"/>
              </a:endParaRPr>
            </a:p>
          </p:txBody>
        </p:sp>
        <p:sp>
          <p:nvSpPr>
            <p:cNvPr id="18" name="Text Box 5"/>
            <p:cNvSpPr txBox="1">
              <a:spLocks noChangeArrowheads="1"/>
            </p:cNvSpPr>
            <p:nvPr/>
          </p:nvSpPr>
          <p:spPr bwMode="auto">
            <a:xfrm>
              <a:off x="5003750" y="1904846"/>
              <a:ext cx="2952750" cy="338554"/>
            </a:xfrm>
            <a:prstGeom prst="rect">
              <a:avLst/>
            </a:prstGeom>
            <a:noFill/>
            <a:ln w="9525">
              <a:noFill/>
              <a:miter lim="800000"/>
              <a:headEnd/>
              <a:tailEnd/>
            </a:ln>
          </p:spPr>
          <p:txBody>
            <a:bodyPr>
              <a:spAutoFit/>
            </a:bodyPr>
            <a:lstStyle/>
            <a:p>
              <a:pPr latinLnBrk="1">
                <a:defRPr/>
              </a:pPr>
              <a:r>
                <a:rPr lang="en-GB" altLang="ko-KR" sz="1600" b="1" dirty="0">
                  <a:solidFill>
                    <a:prstClr val="white">
                      <a:lumMod val="65000"/>
                    </a:prstClr>
                  </a:solidFill>
                  <a:latin typeface="Calibri"/>
                  <a:ea typeface="맑은 고딕" pitchFamily="50" charset="-127"/>
                </a:rPr>
                <a:t>The definition of teamwork skills.</a:t>
              </a:r>
            </a:p>
          </p:txBody>
        </p:sp>
        <p:sp>
          <p:nvSpPr>
            <p:cNvPr id="20" name="TextBox 13"/>
            <p:cNvSpPr txBox="1">
              <a:spLocks noChangeArrowheads="1"/>
            </p:cNvSpPr>
            <p:nvPr/>
          </p:nvSpPr>
          <p:spPr bwMode="auto">
            <a:xfrm>
              <a:off x="4279126" y="1835597"/>
              <a:ext cx="508473" cy="477054"/>
            </a:xfrm>
            <a:prstGeom prst="rect">
              <a:avLst/>
            </a:prstGeom>
            <a:noFill/>
            <a:ln w="9525">
              <a:noFill/>
              <a:miter lim="800000"/>
              <a:headEnd/>
              <a:tailEnd/>
            </a:ln>
          </p:spPr>
          <p:txBody>
            <a:bodyPr wrap="none">
              <a:spAutoFit/>
            </a:bodyPr>
            <a:lstStyle/>
            <a:p>
              <a:pPr latinLnBrk="1"/>
              <a:r>
                <a:rPr lang="en-US" altLang="ko-KR" sz="2500" b="1" dirty="0">
                  <a:solidFill>
                    <a:prstClr val="white"/>
                  </a:solidFill>
                  <a:latin typeface="Calibri"/>
                  <a:ea typeface="맑은 고딕" pitchFamily="50" charset="-127"/>
                </a:rPr>
                <a:t>01</a:t>
              </a:r>
              <a:endParaRPr lang="ko-KR" altLang="en-US" sz="2500" b="1" dirty="0">
                <a:solidFill>
                  <a:prstClr val="white"/>
                </a:solidFill>
                <a:latin typeface="Calibri"/>
                <a:ea typeface="맑은 고딕" pitchFamily="50" charset="-127"/>
              </a:endParaRPr>
            </a:p>
          </p:txBody>
        </p:sp>
      </p:grpSp>
      <p:grpSp>
        <p:nvGrpSpPr>
          <p:cNvPr id="25" name="그룹 24"/>
          <p:cNvGrpSpPr/>
          <p:nvPr/>
        </p:nvGrpSpPr>
        <p:grpSpPr>
          <a:xfrm>
            <a:off x="5952256" y="2755399"/>
            <a:ext cx="3743575" cy="703978"/>
            <a:chOff x="4212925" y="2620929"/>
            <a:chExt cx="3743575" cy="703978"/>
          </a:xfrm>
        </p:grpSpPr>
        <p:sp>
          <p:nvSpPr>
            <p:cNvPr id="22" name="타원 21"/>
            <p:cNvSpPr/>
            <p:nvPr/>
          </p:nvSpPr>
          <p:spPr bwMode="auto">
            <a:xfrm rot="16200000">
              <a:off x="4207021" y="2626833"/>
              <a:ext cx="703978" cy="692170"/>
            </a:xfrm>
            <a:prstGeom prst="ellipse">
              <a:avLst/>
            </a:prstGeom>
            <a:solidFill>
              <a:srgbClr val="A5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3056" latinLnBrk="1">
                <a:defRPr/>
              </a:pPr>
              <a:endParaRPr lang="ko-KR" altLang="en-US" sz="2100">
                <a:solidFill>
                  <a:prstClr val="white"/>
                </a:solidFill>
                <a:latin typeface="Calibri"/>
                <a:ea typeface="맑은 고딕" pitchFamily="50" charset="-127"/>
              </a:endParaRPr>
            </a:p>
          </p:txBody>
        </p:sp>
        <p:sp>
          <p:nvSpPr>
            <p:cNvPr id="32" name="Text Box 5"/>
            <p:cNvSpPr txBox="1">
              <a:spLocks noChangeArrowheads="1"/>
            </p:cNvSpPr>
            <p:nvPr/>
          </p:nvSpPr>
          <p:spPr bwMode="auto">
            <a:xfrm>
              <a:off x="5003750" y="2682644"/>
              <a:ext cx="2952750" cy="584775"/>
            </a:xfrm>
            <a:prstGeom prst="rect">
              <a:avLst/>
            </a:prstGeom>
            <a:noFill/>
            <a:ln w="9525">
              <a:noFill/>
              <a:miter lim="800000"/>
              <a:headEnd/>
              <a:tailEnd/>
            </a:ln>
          </p:spPr>
          <p:txBody>
            <a:bodyPr>
              <a:spAutoFit/>
            </a:bodyPr>
            <a:lstStyle/>
            <a:p>
              <a:pPr latinLnBrk="1">
                <a:defRPr/>
              </a:pPr>
              <a:r>
                <a:rPr lang="en-GB" altLang="ko-KR" sz="1600" b="1" dirty="0">
                  <a:solidFill>
                    <a:prstClr val="white">
                      <a:lumMod val="65000"/>
                    </a:prstClr>
                  </a:solidFill>
                  <a:latin typeface="Calibri"/>
                  <a:ea typeface="맑은 고딕" pitchFamily="50" charset="-127"/>
                </a:rPr>
                <a:t>What teamwork skills are essential to the workplace.</a:t>
              </a:r>
            </a:p>
          </p:txBody>
        </p:sp>
        <p:sp>
          <p:nvSpPr>
            <p:cNvPr id="35" name="TextBox 13"/>
            <p:cNvSpPr txBox="1">
              <a:spLocks noChangeArrowheads="1"/>
            </p:cNvSpPr>
            <p:nvPr/>
          </p:nvSpPr>
          <p:spPr bwMode="auto">
            <a:xfrm>
              <a:off x="4279126" y="2723745"/>
              <a:ext cx="508473" cy="477054"/>
            </a:xfrm>
            <a:prstGeom prst="rect">
              <a:avLst/>
            </a:prstGeom>
          </p:spPr>
          <p:txBody>
            <a:bodyPr wrap="none">
              <a:spAutoFit/>
            </a:bodyPr>
            <a:lstStyle/>
            <a:p>
              <a:pPr latinLnBrk="1"/>
              <a:r>
                <a:rPr lang="en-US" altLang="ko-KR" sz="2500" b="1" dirty="0">
                  <a:solidFill>
                    <a:prstClr val="white"/>
                  </a:solidFill>
                  <a:latin typeface="Calibri"/>
                  <a:ea typeface="맑은 고딕" pitchFamily="50" charset="-127"/>
                </a:rPr>
                <a:t>02</a:t>
              </a:r>
              <a:endParaRPr lang="ko-KR" altLang="en-US" sz="2500" b="1" dirty="0">
                <a:solidFill>
                  <a:prstClr val="white"/>
                </a:solidFill>
                <a:latin typeface="Calibri"/>
                <a:ea typeface="맑은 고딕" pitchFamily="50" charset="-127"/>
              </a:endParaRPr>
            </a:p>
          </p:txBody>
        </p:sp>
      </p:grpSp>
      <p:grpSp>
        <p:nvGrpSpPr>
          <p:cNvPr id="26" name="그룹 25"/>
          <p:cNvGrpSpPr/>
          <p:nvPr/>
        </p:nvGrpSpPr>
        <p:grpSpPr>
          <a:xfrm>
            <a:off x="5952256" y="3654193"/>
            <a:ext cx="3743575" cy="703978"/>
            <a:chOff x="4212925" y="3519723"/>
            <a:chExt cx="3743575" cy="703978"/>
          </a:xfrm>
        </p:grpSpPr>
        <p:sp>
          <p:nvSpPr>
            <p:cNvPr id="23" name="타원 22"/>
            <p:cNvSpPr/>
            <p:nvPr/>
          </p:nvSpPr>
          <p:spPr bwMode="auto">
            <a:xfrm rot="16200000">
              <a:off x="4207021" y="3525627"/>
              <a:ext cx="703978" cy="69217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3056" latinLnBrk="1">
                <a:defRPr/>
              </a:pPr>
              <a:endParaRPr lang="ko-KR" altLang="en-US" sz="2100">
                <a:solidFill>
                  <a:prstClr val="white"/>
                </a:solidFill>
                <a:latin typeface="Calibri"/>
                <a:ea typeface="맑은 고딕" pitchFamily="50" charset="-127"/>
              </a:endParaRPr>
            </a:p>
          </p:txBody>
        </p:sp>
        <p:sp>
          <p:nvSpPr>
            <p:cNvPr id="38" name="Text Box 5"/>
            <p:cNvSpPr txBox="1">
              <a:spLocks noChangeArrowheads="1"/>
            </p:cNvSpPr>
            <p:nvPr/>
          </p:nvSpPr>
          <p:spPr bwMode="auto">
            <a:xfrm>
              <a:off x="5003750" y="3558032"/>
              <a:ext cx="2952750" cy="584775"/>
            </a:xfrm>
            <a:prstGeom prst="rect">
              <a:avLst/>
            </a:prstGeom>
            <a:noFill/>
            <a:ln w="9525">
              <a:noFill/>
              <a:miter lim="800000"/>
              <a:headEnd/>
              <a:tailEnd/>
            </a:ln>
          </p:spPr>
          <p:txBody>
            <a:bodyPr>
              <a:spAutoFit/>
            </a:bodyPr>
            <a:lstStyle/>
            <a:p>
              <a:pPr latinLnBrk="1">
                <a:defRPr/>
              </a:pPr>
              <a:r>
                <a:rPr lang="en-GB" altLang="ko-KR" sz="1600" b="1" dirty="0">
                  <a:solidFill>
                    <a:prstClr val="white">
                      <a:lumMod val="65000"/>
                    </a:prstClr>
                  </a:solidFill>
                  <a:latin typeface="Calibri"/>
                  <a:ea typeface="맑은 고딕" pitchFamily="50" charset="-127"/>
                </a:rPr>
                <a:t>How to list good teamwork skills on a resume.</a:t>
              </a:r>
            </a:p>
          </p:txBody>
        </p:sp>
        <p:sp>
          <p:nvSpPr>
            <p:cNvPr id="40" name="TextBox 13"/>
            <p:cNvSpPr txBox="1">
              <a:spLocks noChangeArrowheads="1"/>
            </p:cNvSpPr>
            <p:nvPr/>
          </p:nvSpPr>
          <p:spPr bwMode="auto">
            <a:xfrm>
              <a:off x="4279126" y="3611893"/>
              <a:ext cx="508473" cy="477054"/>
            </a:xfrm>
            <a:prstGeom prst="rect">
              <a:avLst/>
            </a:prstGeom>
          </p:spPr>
          <p:txBody>
            <a:bodyPr wrap="none">
              <a:spAutoFit/>
            </a:bodyPr>
            <a:lstStyle/>
            <a:p>
              <a:pPr latinLnBrk="1"/>
              <a:r>
                <a:rPr lang="en-US" altLang="ko-KR" sz="2500" b="1" dirty="0">
                  <a:solidFill>
                    <a:prstClr val="white"/>
                  </a:solidFill>
                  <a:latin typeface="Calibri"/>
                  <a:ea typeface="맑은 고딕" pitchFamily="50" charset="-127"/>
                </a:rPr>
                <a:t>03</a:t>
              </a:r>
              <a:endParaRPr lang="ko-KR" altLang="en-US" sz="2500" b="1" dirty="0">
                <a:solidFill>
                  <a:prstClr val="white"/>
                </a:solidFill>
                <a:latin typeface="Calibri"/>
                <a:ea typeface="맑은 고딕" pitchFamily="50" charset="-127"/>
              </a:endParaRPr>
            </a:p>
          </p:txBody>
        </p:sp>
      </p:grpSp>
      <p:grpSp>
        <p:nvGrpSpPr>
          <p:cNvPr id="31" name="그룹 30"/>
          <p:cNvGrpSpPr/>
          <p:nvPr/>
        </p:nvGrpSpPr>
        <p:grpSpPr>
          <a:xfrm>
            <a:off x="5952256" y="4552987"/>
            <a:ext cx="3743575" cy="703978"/>
            <a:chOff x="4212925" y="4418517"/>
            <a:chExt cx="3743575" cy="703978"/>
          </a:xfrm>
        </p:grpSpPr>
        <p:sp>
          <p:nvSpPr>
            <p:cNvPr id="28" name="타원 27"/>
            <p:cNvSpPr/>
            <p:nvPr/>
          </p:nvSpPr>
          <p:spPr bwMode="auto">
            <a:xfrm rot="16200000">
              <a:off x="4207021" y="4424421"/>
              <a:ext cx="703978" cy="692170"/>
            </a:xfrm>
            <a:prstGeom prst="ellipse">
              <a:avLst/>
            </a:prstGeom>
            <a:solidFill>
              <a:srgbClr val="7AA2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latinLnBrk="1">
                <a:defRPr/>
              </a:pPr>
              <a:endParaRPr lang="ko-KR" altLang="en-US" sz="2100">
                <a:solidFill>
                  <a:prstClr val="white"/>
                </a:solidFill>
                <a:latin typeface="Calibri"/>
                <a:ea typeface="맑은 고딕" pitchFamily="50" charset="-127"/>
              </a:endParaRPr>
            </a:p>
          </p:txBody>
        </p:sp>
        <p:sp>
          <p:nvSpPr>
            <p:cNvPr id="43" name="Text Box 5"/>
            <p:cNvSpPr txBox="1">
              <a:spLocks noChangeArrowheads="1"/>
            </p:cNvSpPr>
            <p:nvPr/>
          </p:nvSpPr>
          <p:spPr bwMode="auto">
            <a:xfrm>
              <a:off x="5003750" y="4575192"/>
              <a:ext cx="2952750" cy="338554"/>
            </a:xfrm>
            <a:prstGeom prst="rect">
              <a:avLst/>
            </a:prstGeom>
            <a:noFill/>
            <a:ln w="9525">
              <a:noFill/>
              <a:miter lim="800000"/>
              <a:headEnd/>
              <a:tailEnd/>
            </a:ln>
          </p:spPr>
          <p:txBody>
            <a:bodyPr>
              <a:spAutoFit/>
            </a:bodyPr>
            <a:lstStyle/>
            <a:p>
              <a:pPr latinLnBrk="1">
                <a:defRPr/>
              </a:pPr>
              <a:r>
                <a:rPr lang="en-US" altLang="ko-KR" sz="1600" b="1" dirty="0">
                  <a:solidFill>
                    <a:prstClr val="white">
                      <a:lumMod val="65000"/>
                    </a:prstClr>
                  </a:solidFill>
                  <a:latin typeface="Calibri"/>
                  <a:ea typeface="맑은 고딕" pitchFamily="50" charset="-127"/>
                </a:rPr>
                <a:t>Examples of teamwork skills.</a:t>
              </a:r>
            </a:p>
          </p:txBody>
        </p:sp>
        <p:sp>
          <p:nvSpPr>
            <p:cNvPr id="45" name="TextBox 13"/>
            <p:cNvSpPr txBox="1">
              <a:spLocks noChangeArrowheads="1"/>
            </p:cNvSpPr>
            <p:nvPr/>
          </p:nvSpPr>
          <p:spPr bwMode="auto">
            <a:xfrm>
              <a:off x="4279126" y="4500041"/>
              <a:ext cx="508473" cy="477054"/>
            </a:xfrm>
            <a:prstGeom prst="rect">
              <a:avLst/>
            </a:prstGeom>
          </p:spPr>
          <p:txBody>
            <a:bodyPr wrap="none">
              <a:spAutoFit/>
            </a:bodyPr>
            <a:lstStyle/>
            <a:p>
              <a:pPr latinLnBrk="1"/>
              <a:r>
                <a:rPr lang="en-US" altLang="ko-KR" sz="2500" b="1" dirty="0">
                  <a:solidFill>
                    <a:prstClr val="white"/>
                  </a:solidFill>
                  <a:latin typeface="Calibri"/>
                  <a:ea typeface="맑은 고딕" pitchFamily="50" charset="-127"/>
                </a:rPr>
                <a:t>04</a:t>
              </a:r>
              <a:endParaRPr lang="ko-KR" altLang="en-US" sz="2500" b="1" dirty="0">
                <a:solidFill>
                  <a:prstClr val="white"/>
                </a:solidFill>
                <a:latin typeface="Calibri"/>
                <a:ea typeface="맑은 고딕" pitchFamily="50" charset="-127"/>
              </a:endParaRPr>
            </a:p>
          </p:txBody>
        </p:sp>
      </p:grpSp>
      <p:grpSp>
        <p:nvGrpSpPr>
          <p:cNvPr id="34" name="그룹 33"/>
          <p:cNvGrpSpPr/>
          <p:nvPr/>
        </p:nvGrpSpPr>
        <p:grpSpPr>
          <a:xfrm>
            <a:off x="5952256" y="5451780"/>
            <a:ext cx="3743575" cy="703978"/>
            <a:chOff x="4212925" y="5317310"/>
            <a:chExt cx="3743575" cy="703978"/>
          </a:xfrm>
        </p:grpSpPr>
        <p:sp>
          <p:nvSpPr>
            <p:cNvPr id="29" name="타원 28"/>
            <p:cNvSpPr/>
            <p:nvPr/>
          </p:nvSpPr>
          <p:spPr bwMode="auto">
            <a:xfrm rot="16200000">
              <a:off x="4207021" y="5323214"/>
              <a:ext cx="703978" cy="692170"/>
            </a:xfrm>
            <a:prstGeom prst="ellipse">
              <a:avLst/>
            </a:prstGeom>
            <a:solidFill>
              <a:srgbClr val="A5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3056" latinLnBrk="1">
                <a:defRPr/>
              </a:pPr>
              <a:endParaRPr lang="ko-KR" altLang="en-US" sz="2100">
                <a:solidFill>
                  <a:prstClr val="white"/>
                </a:solidFill>
                <a:latin typeface="Calibri"/>
                <a:ea typeface="맑은 고딕" pitchFamily="50" charset="-127"/>
              </a:endParaRPr>
            </a:p>
          </p:txBody>
        </p:sp>
        <p:sp>
          <p:nvSpPr>
            <p:cNvPr id="48" name="Text Box 5"/>
            <p:cNvSpPr txBox="1">
              <a:spLocks noChangeArrowheads="1"/>
            </p:cNvSpPr>
            <p:nvPr/>
          </p:nvSpPr>
          <p:spPr bwMode="auto">
            <a:xfrm>
              <a:off x="5003750" y="5388188"/>
              <a:ext cx="2952750" cy="584775"/>
            </a:xfrm>
            <a:prstGeom prst="rect">
              <a:avLst/>
            </a:prstGeom>
            <a:noFill/>
            <a:ln w="9525">
              <a:noFill/>
              <a:miter lim="800000"/>
              <a:headEnd/>
              <a:tailEnd/>
            </a:ln>
          </p:spPr>
          <p:txBody>
            <a:bodyPr>
              <a:spAutoFit/>
            </a:bodyPr>
            <a:lstStyle/>
            <a:p>
              <a:pPr latinLnBrk="1">
                <a:defRPr/>
              </a:pPr>
              <a:r>
                <a:rPr lang="en-GB" altLang="ko-KR" sz="1600" b="1" dirty="0">
                  <a:solidFill>
                    <a:prstClr val="white">
                      <a:lumMod val="65000"/>
                    </a:prstClr>
                  </a:solidFill>
                  <a:latin typeface="Calibri"/>
                  <a:ea typeface="맑은 고딕" pitchFamily="50" charset="-127"/>
                </a:rPr>
                <a:t>How to improve your teamwork skills.</a:t>
              </a:r>
            </a:p>
          </p:txBody>
        </p:sp>
        <p:sp>
          <p:nvSpPr>
            <p:cNvPr id="51" name="TextBox 13"/>
            <p:cNvSpPr txBox="1">
              <a:spLocks noChangeArrowheads="1"/>
            </p:cNvSpPr>
            <p:nvPr/>
          </p:nvSpPr>
          <p:spPr bwMode="auto">
            <a:xfrm>
              <a:off x="4279126" y="5388188"/>
              <a:ext cx="508473" cy="477054"/>
            </a:xfrm>
            <a:prstGeom prst="rect">
              <a:avLst/>
            </a:prstGeom>
          </p:spPr>
          <p:txBody>
            <a:bodyPr wrap="none">
              <a:spAutoFit/>
            </a:bodyPr>
            <a:lstStyle/>
            <a:p>
              <a:pPr latinLnBrk="1"/>
              <a:r>
                <a:rPr lang="en-US" altLang="ko-KR" sz="2500" b="1" dirty="0">
                  <a:solidFill>
                    <a:prstClr val="white"/>
                  </a:solidFill>
                  <a:latin typeface="Calibri"/>
                  <a:ea typeface="맑은 고딕" pitchFamily="50" charset="-127"/>
                </a:rPr>
                <a:t>05</a:t>
              </a:r>
              <a:endParaRPr lang="ko-KR" altLang="en-US" sz="2500" b="1" dirty="0">
                <a:solidFill>
                  <a:prstClr val="white"/>
                </a:solidFill>
                <a:latin typeface="Calibri"/>
                <a:ea typeface="맑은 고딕" pitchFamily="50" charset="-127"/>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32539"/>
            <a:ext cx="9720072" cy="1004970"/>
          </a:xfrm>
        </p:spPr>
        <p:txBody>
          <a:bodyPr>
            <a:normAutofit/>
          </a:bodyPr>
          <a:lstStyle/>
          <a:p>
            <a:r>
              <a:rPr lang="en-US" sz="5400" dirty="0"/>
              <a:t>CONTENTS</a:t>
            </a:r>
            <a:endParaRPr lang="en-GB" sz="5400" dirty="0"/>
          </a:p>
        </p:txBody>
      </p:sp>
      <p:sp>
        <p:nvSpPr>
          <p:cNvPr id="3" name="Content Placeholder 2"/>
          <p:cNvSpPr>
            <a:spLocks noGrp="1"/>
          </p:cNvSpPr>
          <p:nvPr>
            <p:ph idx="1"/>
          </p:nvPr>
        </p:nvSpPr>
        <p:spPr>
          <a:xfrm>
            <a:off x="1097280" y="2072640"/>
            <a:ext cx="10415451" cy="4545874"/>
          </a:xfrm>
        </p:spPr>
        <p:txBody>
          <a:bodyPr>
            <a:noAutofit/>
          </a:bodyPr>
          <a:lstStyle/>
          <a:p>
            <a:pPr marL="742950" indent="-742950">
              <a:spcBef>
                <a:spcPts val="1800"/>
              </a:spcBef>
              <a:spcAft>
                <a:spcPts val="1800"/>
              </a:spcAft>
              <a:buFont typeface="+mj-lt"/>
              <a:buAutoNum type="arabicPeriod"/>
            </a:pPr>
            <a:r>
              <a:rPr lang="en-US" sz="3600" dirty="0"/>
              <a:t>The definition of teamwork skills.</a:t>
            </a:r>
          </a:p>
          <a:p>
            <a:pPr marL="742950" indent="-742950">
              <a:spcBef>
                <a:spcPts val="1800"/>
              </a:spcBef>
              <a:spcAft>
                <a:spcPts val="1800"/>
              </a:spcAft>
              <a:buFont typeface="+mj-lt"/>
              <a:buAutoNum type="arabicPeriod"/>
            </a:pPr>
            <a:r>
              <a:rPr lang="en-US" sz="3600" dirty="0"/>
              <a:t>What teamwork skills are essential to the workplace.</a:t>
            </a:r>
          </a:p>
          <a:p>
            <a:pPr marL="742950" indent="-742950">
              <a:spcBef>
                <a:spcPts val="1800"/>
              </a:spcBef>
              <a:spcAft>
                <a:spcPts val="1800"/>
              </a:spcAft>
              <a:buFont typeface="+mj-lt"/>
              <a:buAutoNum type="arabicPeriod"/>
            </a:pPr>
            <a:r>
              <a:rPr lang="en-US" sz="3600" dirty="0"/>
              <a:t>How to list good teamwork skills on a resume.</a:t>
            </a:r>
          </a:p>
          <a:p>
            <a:pPr marL="742950" indent="-742950">
              <a:spcBef>
                <a:spcPts val="1800"/>
              </a:spcBef>
              <a:spcAft>
                <a:spcPts val="1800"/>
              </a:spcAft>
              <a:buFont typeface="+mj-lt"/>
              <a:buAutoNum type="arabicPeriod"/>
            </a:pPr>
            <a:r>
              <a:rPr lang="en-US" sz="3600" dirty="0"/>
              <a:t>Examples of teamwork skills.</a:t>
            </a:r>
          </a:p>
          <a:p>
            <a:pPr marL="742950" indent="-742950">
              <a:spcBef>
                <a:spcPts val="1800"/>
              </a:spcBef>
              <a:spcAft>
                <a:spcPts val="1800"/>
              </a:spcAft>
              <a:buFont typeface="+mj-lt"/>
              <a:buAutoNum type="arabicPeriod"/>
            </a:pPr>
            <a:r>
              <a:rPr lang="en-US" sz="3600" dirty="0"/>
              <a:t>How to improve your teamwork skills.</a:t>
            </a:r>
          </a:p>
        </p:txBody>
      </p:sp>
    </p:spTree>
    <p:extLst>
      <p:ext uri="{BB962C8B-B14F-4D97-AF65-F5344CB8AC3E}">
        <p14:creationId xmlns:p14="http://schemas.microsoft.com/office/powerpoint/2010/main" val="180653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rown Wooden Letter Blocks"/>
          <p:cNvPicPr>
            <a:picLocks noChangeAspect="1" noChangeArrowheads="1"/>
          </p:cNvPicPr>
          <p:nvPr/>
        </p:nvPicPr>
        <p:blipFill rotWithShape="1">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67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4271B9-89DB-EC8F-D429-9A2AED4CBB0D}"/>
              </a:ext>
            </a:extLst>
          </p:cNvPr>
          <p:cNvSpPr>
            <a:spLocks noGrp="1"/>
          </p:cNvSpPr>
          <p:nvPr>
            <p:ph type="title"/>
          </p:nvPr>
        </p:nvSpPr>
        <p:spPr>
          <a:xfrm>
            <a:off x="1156447" y="355703"/>
            <a:ext cx="9923929" cy="1180868"/>
          </a:xfrm>
        </p:spPr>
        <p:txBody>
          <a:bodyPr>
            <a:normAutofit/>
          </a:bodyPr>
          <a:lstStyle/>
          <a:p>
            <a:r>
              <a:rPr lang="en-GB" b="1" dirty="0">
                <a:latin typeface="Aharoni" panose="02010803020104030203" pitchFamily="2" charset="-79"/>
                <a:cs typeface="Aharoni" panose="02010803020104030203" pitchFamily="2" charset="-79"/>
              </a:rPr>
              <a:t>Disclaimer</a:t>
            </a:r>
          </a:p>
        </p:txBody>
      </p:sp>
      <p:sp>
        <p:nvSpPr>
          <p:cNvPr id="3" name="Content Placeholder 2">
            <a:extLst>
              <a:ext uri="{FF2B5EF4-FFF2-40B4-BE49-F238E27FC236}">
                <a16:creationId xmlns:a16="http://schemas.microsoft.com/office/drawing/2014/main" xmlns="" id="{A583D9E7-5471-2BFA-0B58-28F9BB26AF12}"/>
              </a:ext>
            </a:extLst>
          </p:cNvPr>
          <p:cNvSpPr>
            <a:spLocks noGrp="1"/>
          </p:cNvSpPr>
          <p:nvPr>
            <p:ph idx="1"/>
          </p:nvPr>
        </p:nvSpPr>
        <p:spPr>
          <a:xfrm>
            <a:off x="1156448" y="1706252"/>
            <a:ext cx="9923928" cy="4682931"/>
          </a:xfrm>
        </p:spPr>
        <p:txBody>
          <a:bodyPr>
            <a:normAutofit lnSpcReduction="10000"/>
          </a:bodyPr>
          <a:lstStyle/>
          <a:p>
            <a:pPr marL="360000" indent="-360000">
              <a:spcBef>
                <a:spcPts val="1800"/>
              </a:spcBef>
              <a:spcAft>
                <a:spcPts val="1800"/>
              </a:spcAft>
              <a:buClr>
                <a:schemeClr val="accent4">
                  <a:lumMod val="75000"/>
                </a:schemeClr>
              </a:buClr>
              <a:buFont typeface="Wingdings" panose="05000000000000000000" pitchFamily="2" charset="2"/>
              <a:buChar char="§"/>
            </a:pPr>
            <a:r>
              <a:rPr lang="en-GB" dirty="0"/>
              <a:t>This file contains texts that were copied/pasted from random blogs and websites.</a:t>
            </a:r>
          </a:p>
          <a:p>
            <a:pPr marL="360000" indent="-360000">
              <a:spcBef>
                <a:spcPts val="1800"/>
              </a:spcBef>
              <a:spcAft>
                <a:spcPts val="1800"/>
              </a:spcAft>
              <a:buClr>
                <a:schemeClr val="accent4">
                  <a:lumMod val="75000"/>
                </a:schemeClr>
              </a:buClr>
              <a:buFont typeface="Wingdings" panose="05000000000000000000" pitchFamily="2" charset="2"/>
              <a:buChar char="§"/>
            </a:pPr>
            <a:r>
              <a:rPr lang="en-GB" dirty="0"/>
              <a:t>As the exercises in the file focus on the slide design and text formatting; the texts were not included </a:t>
            </a:r>
            <a:r>
              <a:rPr lang="en-GB"/>
              <a:t>for </a:t>
            </a:r>
            <a:r>
              <a:rPr lang="en-GB" smtClean="0"/>
              <a:t>their information </a:t>
            </a:r>
            <a:r>
              <a:rPr lang="en-GB" dirty="0"/>
              <a:t>value, but as materials to demonstrate the slide design and text formatting techniques on.</a:t>
            </a:r>
          </a:p>
          <a:p>
            <a:pPr marL="360000" indent="-360000">
              <a:spcBef>
                <a:spcPts val="1800"/>
              </a:spcBef>
              <a:spcAft>
                <a:spcPts val="1000"/>
              </a:spcAft>
              <a:buClr>
                <a:schemeClr val="accent4">
                  <a:lumMod val="75000"/>
                </a:schemeClr>
              </a:buClr>
              <a:buFont typeface="Wingdings" panose="05000000000000000000" pitchFamily="2" charset="2"/>
              <a:buChar char="§"/>
            </a:pPr>
            <a:r>
              <a:rPr lang="en-GB" dirty="0"/>
              <a:t>Therefore, the sources, from which the texts were taken, were not cited and the original texts were not paraphrased.</a:t>
            </a:r>
          </a:p>
          <a:p>
            <a:pPr lvl="1">
              <a:spcBef>
                <a:spcPts val="1000"/>
              </a:spcBef>
              <a:spcAft>
                <a:spcPts val="1800"/>
              </a:spcAft>
              <a:buClr>
                <a:schemeClr val="accent4">
                  <a:lumMod val="75000"/>
                </a:schemeClr>
              </a:buClr>
            </a:pPr>
            <a:r>
              <a:rPr lang="en-GB" sz="2800" dirty="0"/>
              <a:t>However, links to the sources were provided in the slides’ notes section.</a:t>
            </a:r>
          </a:p>
        </p:txBody>
      </p:sp>
    </p:spTree>
    <p:extLst>
      <p:ext uri="{BB962C8B-B14F-4D97-AF65-F5344CB8AC3E}">
        <p14:creationId xmlns:p14="http://schemas.microsoft.com/office/powerpoint/2010/main" val="140232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355" y="2688147"/>
            <a:ext cx="10972800" cy="827298"/>
          </a:xfrm>
        </p:spPr>
        <p:txBody>
          <a:bodyPr>
            <a:noAutofit/>
          </a:bodyPr>
          <a:lstStyle/>
          <a:p>
            <a:pPr marL="0" indent="0" algn="ctr">
              <a:buNone/>
            </a:pPr>
            <a:r>
              <a:rPr lang="en-GB" sz="6000" b="1" dirty="0"/>
              <a:t>Exercise 1</a:t>
            </a:r>
          </a:p>
        </p:txBody>
      </p:sp>
      <p:sp>
        <p:nvSpPr>
          <p:cNvPr id="2" name="Content Placeholder 2">
            <a:extLst>
              <a:ext uri="{FF2B5EF4-FFF2-40B4-BE49-F238E27FC236}">
                <a16:creationId xmlns:a16="http://schemas.microsoft.com/office/drawing/2014/main" xmlns="" id="{166B9F87-3429-9E6F-4D8E-280ED2E4ED22}"/>
              </a:ext>
            </a:extLst>
          </p:cNvPr>
          <p:cNvSpPr txBox="1">
            <a:spLocks/>
          </p:cNvSpPr>
          <p:nvPr/>
        </p:nvSpPr>
        <p:spPr>
          <a:xfrm>
            <a:off x="627355" y="3721633"/>
            <a:ext cx="10972800" cy="8272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t>Improve the readability of the next slide</a:t>
            </a:r>
          </a:p>
        </p:txBody>
      </p:sp>
    </p:spTree>
    <p:extLst>
      <p:ext uri="{BB962C8B-B14F-4D97-AF65-F5344CB8AC3E}">
        <p14:creationId xmlns:p14="http://schemas.microsoft.com/office/powerpoint/2010/main" val="109931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US" sz="2400" dirty="0"/>
              <a:t>Here are some of the specific reasons why English learners are encouraged to read in English:</a:t>
            </a:r>
          </a:p>
          <a:p>
            <a:r>
              <a:rPr lang="en-US" sz="2400" dirty="0"/>
              <a:t>The constant repetition of words and patterns in reading helps you learn and remember vocabulary and grammar structures. Reading helps you become familiar with the rhythm of English. Unlike conversation, reading is something you can do on your own. Good reading skills can improve your other language skills. You need to learn to read before you can write. Reading is the best way to learn and remember the proper spelling of words. </a:t>
            </a:r>
            <a:r>
              <a:rPr lang="en-GB" sz="2400" dirty="0"/>
              <a:t>Listening as you read aloud can help you improve your pronunciation skills</a:t>
            </a:r>
            <a:endParaRPr lang="en-US" sz="2400" dirty="0"/>
          </a:p>
        </p:txBody>
      </p:sp>
    </p:spTree>
    <p:extLst>
      <p:ext uri="{BB962C8B-B14F-4D97-AF65-F5344CB8AC3E}">
        <p14:creationId xmlns:p14="http://schemas.microsoft.com/office/powerpoint/2010/main" val="17414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32539"/>
            <a:ext cx="10053176" cy="1004970"/>
          </a:xfrm>
        </p:spPr>
        <p:txBody>
          <a:bodyPr>
            <a:normAutofit/>
          </a:bodyPr>
          <a:lstStyle/>
          <a:p>
            <a:r>
              <a:rPr lang="en-GB" sz="4400" dirty="0"/>
              <a:t>Why should English learners read in English?</a:t>
            </a:r>
          </a:p>
        </p:txBody>
      </p:sp>
      <p:sp>
        <p:nvSpPr>
          <p:cNvPr id="3" name="Content Placeholder 2"/>
          <p:cNvSpPr>
            <a:spLocks noGrp="1"/>
          </p:cNvSpPr>
          <p:nvPr>
            <p:ph idx="1"/>
          </p:nvPr>
        </p:nvSpPr>
        <p:spPr>
          <a:xfrm>
            <a:off x="1024128" y="2229394"/>
            <a:ext cx="9720073" cy="4079966"/>
          </a:xfrm>
        </p:spPr>
        <p:txBody>
          <a:bodyPr>
            <a:normAutofit/>
          </a:bodyPr>
          <a:lstStyle/>
          <a:p>
            <a:pPr marL="360000" indent="-360000">
              <a:spcBef>
                <a:spcPts val="1800"/>
              </a:spcBef>
              <a:spcAft>
                <a:spcPts val="1800"/>
              </a:spcAft>
              <a:buFont typeface="Wingdings" panose="05000000000000000000" pitchFamily="2" charset="2"/>
              <a:buChar char="§"/>
            </a:pPr>
            <a:r>
              <a:rPr lang="en-US" sz="3200" dirty="0"/>
              <a:t>The constant repetition of words and patterns in reading helps you learn and remember vocabulary and grammar structures.</a:t>
            </a:r>
          </a:p>
          <a:p>
            <a:pPr marL="360000" indent="-360000">
              <a:spcBef>
                <a:spcPts val="1800"/>
              </a:spcBef>
              <a:spcAft>
                <a:spcPts val="1800"/>
              </a:spcAft>
              <a:buFont typeface="Wingdings" panose="05000000000000000000" pitchFamily="2" charset="2"/>
              <a:buChar char="§"/>
            </a:pPr>
            <a:r>
              <a:rPr lang="en-US" sz="3200" dirty="0"/>
              <a:t>Reading helps you become familiar with the rhythm of English.</a:t>
            </a:r>
          </a:p>
          <a:p>
            <a:pPr marL="360000" indent="-360000">
              <a:spcBef>
                <a:spcPts val="1800"/>
              </a:spcBef>
              <a:spcAft>
                <a:spcPts val="1800"/>
              </a:spcAft>
              <a:buFont typeface="Wingdings" panose="05000000000000000000" pitchFamily="2" charset="2"/>
              <a:buChar char="§"/>
            </a:pPr>
            <a:r>
              <a:rPr lang="en-GB" sz="3200" dirty="0"/>
              <a:t>Unlike conversation, reading is something you can do on your own</a:t>
            </a:r>
            <a:r>
              <a:rPr lang="en-US" sz="3200" dirty="0"/>
              <a:t>.</a:t>
            </a:r>
          </a:p>
        </p:txBody>
      </p:sp>
    </p:spTree>
    <p:extLst>
      <p:ext uri="{BB962C8B-B14F-4D97-AF65-F5344CB8AC3E}">
        <p14:creationId xmlns:p14="http://schemas.microsoft.com/office/powerpoint/2010/main" val="219548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832539"/>
            <a:ext cx="10584399" cy="1004970"/>
          </a:xfrm>
        </p:spPr>
        <p:txBody>
          <a:bodyPr>
            <a:normAutofit/>
          </a:bodyPr>
          <a:lstStyle/>
          <a:p>
            <a:r>
              <a:rPr lang="en-GB" sz="4400" dirty="0"/>
              <a:t>Why should English learners read in English? (cont.)</a:t>
            </a:r>
          </a:p>
        </p:txBody>
      </p:sp>
      <p:sp>
        <p:nvSpPr>
          <p:cNvPr id="3" name="Content Placeholder 2"/>
          <p:cNvSpPr>
            <a:spLocks noGrp="1"/>
          </p:cNvSpPr>
          <p:nvPr>
            <p:ph idx="1"/>
          </p:nvPr>
        </p:nvSpPr>
        <p:spPr>
          <a:xfrm>
            <a:off x="1024128" y="2194560"/>
            <a:ext cx="9720073" cy="4114800"/>
          </a:xfrm>
        </p:spPr>
        <p:txBody>
          <a:bodyPr>
            <a:normAutofit/>
          </a:bodyPr>
          <a:lstStyle/>
          <a:p>
            <a:pPr marL="360000" indent="-360000">
              <a:spcBef>
                <a:spcPts val="1800"/>
              </a:spcBef>
              <a:spcAft>
                <a:spcPts val="1800"/>
              </a:spcAft>
              <a:buFont typeface="Wingdings" panose="05000000000000000000" pitchFamily="2" charset="2"/>
              <a:buChar char="§"/>
            </a:pPr>
            <a:r>
              <a:rPr lang="en-US" sz="3200" dirty="0"/>
              <a:t>Good reading skills can improve your other language skills. You need to learn to read before you can write.</a:t>
            </a:r>
          </a:p>
          <a:p>
            <a:pPr marL="360000" indent="-360000">
              <a:spcBef>
                <a:spcPts val="1800"/>
              </a:spcBef>
              <a:spcAft>
                <a:spcPts val="1800"/>
              </a:spcAft>
              <a:buFont typeface="Wingdings" panose="05000000000000000000" pitchFamily="2" charset="2"/>
              <a:buChar char="§"/>
            </a:pPr>
            <a:r>
              <a:rPr lang="en-US" sz="3200" dirty="0"/>
              <a:t>Reading is the best way to learn and remember the proper spelling of words.</a:t>
            </a:r>
          </a:p>
          <a:p>
            <a:pPr marL="360000" indent="-360000">
              <a:spcBef>
                <a:spcPts val="1800"/>
              </a:spcBef>
              <a:spcAft>
                <a:spcPts val="1800"/>
              </a:spcAft>
              <a:buFont typeface="Wingdings" panose="05000000000000000000" pitchFamily="2" charset="2"/>
              <a:buChar char="§"/>
            </a:pPr>
            <a:r>
              <a:rPr lang="en-GB" sz="3200" dirty="0"/>
              <a:t>Listening as you read aloud can help you improve your pronunciation skills.</a:t>
            </a:r>
            <a:endParaRPr lang="en-US" sz="3200" dirty="0"/>
          </a:p>
        </p:txBody>
      </p:sp>
    </p:spTree>
    <p:extLst>
      <p:ext uri="{BB962C8B-B14F-4D97-AF65-F5344CB8AC3E}">
        <p14:creationId xmlns:p14="http://schemas.microsoft.com/office/powerpoint/2010/main" val="144338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355" y="2688147"/>
            <a:ext cx="10972800" cy="827298"/>
          </a:xfrm>
        </p:spPr>
        <p:txBody>
          <a:bodyPr>
            <a:noAutofit/>
          </a:bodyPr>
          <a:lstStyle/>
          <a:p>
            <a:pPr marL="0" indent="0" algn="ctr">
              <a:buNone/>
            </a:pPr>
            <a:r>
              <a:rPr lang="en-GB" sz="6000" b="1" dirty="0"/>
              <a:t>Exercise 2</a:t>
            </a:r>
          </a:p>
        </p:txBody>
      </p:sp>
      <p:sp>
        <p:nvSpPr>
          <p:cNvPr id="2" name="Content Placeholder 2">
            <a:extLst>
              <a:ext uri="{FF2B5EF4-FFF2-40B4-BE49-F238E27FC236}">
                <a16:creationId xmlns:a16="http://schemas.microsoft.com/office/drawing/2014/main" xmlns="" id="{166B9F87-3429-9E6F-4D8E-280ED2E4ED22}"/>
              </a:ext>
            </a:extLst>
          </p:cNvPr>
          <p:cNvSpPr txBox="1">
            <a:spLocks/>
          </p:cNvSpPr>
          <p:nvPr/>
        </p:nvSpPr>
        <p:spPr>
          <a:xfrm>
            <a:off x="627355" y="3721633"/>
            <a:ext cx="10972800" cy="8272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t>Improve the readability of the next slide</a:t>
            </a:r>
          </a:p>
        </p:txBody>
      </p:sp>
    </p:spTree>
    <p:extLst>
      <p:ext uri="{BB962C8B-B14F-4D97-AF65-F5344CB8AC3E}">
        <p14:creationId xmlns:p14="http://schemas.microsoft.com/office/powerpoint/2010/main" val="296245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to Overcome Procrastination</a:t>
            </a:r>
          </a:p>
        </p:txBody>
      </p:sp>
      <p:sp>
        <p:nvSpPr>
          <p:cNvPr id="3" name="Content Placeholder 2"/>
          <p:cNvSpPr>
            <a:spLocks noGrp="1"/>
          </p:cNvSpPr>
          <p:nvPr>
            <p:ph idx="1"/>
          </p:nvPr>
        </p:nvSpPr>
        <p:spPr>
          <a:xfrm>
            <a:off x="987810" y="1906173"/>
            <a:ext cx="3927089" cy="2052858"/>
          </a:xfrm>
        </p:spPr>
        <p:txBody>
          <a:bodyPr>
            <a:noAutofit/>
          </a:bodyPr>
          <a:lstStyle/>
          <a:p>
            <a:r>
              <a:rPr lang="en-US" sz="1600" dirty="0"/>
              <a:t>Get out your calendar.</a:t>
            </a:r>
          </a:p>
          <a:p>
            <a:r>
              <a:rPr lang="en-US" sz="1600" dirty="0"/>
              <a:t>Be realistic.</a:t>
            </a:r>
          </a:p>
          <a:p>
            <a:r>
              <a:rPr lang="en-US" sz="1600" dirty="0"/>
              <a:t>Get a partner.</a:t>
            </a:r>
          </a:p>
          <a:p>
            <a:r>
              <a:rPr lang="en-US" sz="1600" dirty="0" err="1"/>
              <a:t>Optimise</a:t>
            </a:r>
            <a:r>
              <a:rPr lang="en-US" sz="1600" dirty="0"/>
              <a:t> your environment.</a:t>
            </a:r>
          </a:p>
          <a:p>
            <a:r>
              <a:rPr lang="en-US" sz="1600" dirty="0"/>
              <a:t>Reward good </a:t>
            </a:r>
            <a:r>
              <a:rPr lang="en-US" sz="1600" dirty="0" err="1"/>
              <a:t>behaviour</a:t>
            </a:r>
            <a:r>
              <a:rPr lang="en-US" sz="1600" dirty="0"/>
              <a:t>.</a:t>
            </a:r>
          </a:p>
          <a:p>
            <a:r>
              <a:rPr lang="en-US" sz="1600" dirty="0"/>
              <a:t>Drop the perfectionism.</a:t>
            </a:r>
          </a:p>
        </p:txBody>
      </p:sp>
      <p:pic>
        <p:nvPicPr>
          <p:cNvPr id="5" name="Picture 4" descr="Free Bored formal man watching laptop at desk Stock Photo">
            <a:extLst>
              <a:ext uri="{FF2B5EF4-FFF2-40B4-BE49-F238E27FC236}">
                <a16:creationId xmlns:a16="http://schemas.microsoft.com/office/drawing/2014/main" xmlns="" id="{6EF2E392-EA36-8DD1-4DEF-17BD27F102C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010" y="4553734"/>
            <a:ext cx="3149992" cy="2099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26B5C069-873D-14E9-7F2A-0E05A5196B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2777" y="2140970"/>
            <a:ext cx="4830184" cy="3224406"/>
          </a:xfrm>
          <a:prstGeom prst="rect">
            <a:avLst/>
          </a:prstGeom>
        </p:spPr>
      </p:pic>
      <p:pic>
        <p:nvPicPr>
          <p:cNvPr id="1030" name="Picture 6" descr="Free Two Yellow and Red Lego Toys Stock Photo">
            <a:extLst>
              <a:ext uri="{FF2B5EF4-FFF2-40B4-BE49-F238E27FC236}">
                <a16:creationId xmlns:a16="http://schemas.microsoft.com/office/drawing/2014/main" xmlns="" id="{3B57B9BC-D05E-EDCA-AE5E-5FF38C184B4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004736" y="3236258"/>
            <a:ext cx="2658794" cy="169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41900"/>
          </a:xfrm>
        </p:spPr>
        <p:txBody>
          <a:bodyPr/>
          <a:lstStyle/>
          <a:p>
            <a:r>
              <a:rPr lang="en-GB" b="1" dirty="0"/>
              <a:t>Ways to Overcome Procrastination</a:t>
            </a:r>
          </a:p>
        </p:txBody>
      </p:sp>
      <p:sp>
        <p:nvSpPr>
          <p:cNvPr id="3" name="Content Placeholder 2"/>
          <p:cNvSpPr>
            <a:spLocks noGrp="1"/>
          </p:cNvSpPr>
          <p:nvPr>
            <p:ph idx="1"/>
          </p:nvPr>
        </p:nvSpPr>
        <p:spPr>
          <a:xfrm>
            <a:off x="1254034" y="1975844"/>
            <a:ext cx="5164183" cy="4268201"/>
          </a:xfrm>
        </p:spPr>
        <p:txBody>
          <a:bodyPr>
            <a:noAutofit/>
          </a:bodyPr>
          <a:lstStyle/>
          <a:p>
            <a:pPr marL="360000" indent="-360000">
              <a:spcAft>
                <a:spcPts val="1200"/>
              </a:spcAft>
              <a:buFont typeface="Arial" panose="020B0604020202020204" pitchFamily="34" charset="0"/>
              <a:buChar char="•"/>
            </a:pPr>
            <a:r>
              <a:rPr lang="en-US" sz="3200" dirty="0"/>
              <a:t>Get out your calendar.</a:t>
            </a:r>
          </a:p>
          <a:p>
            <a:pPr marL="360000" indent="-360000">
              <a:spcAft>
                <a:spcPts val="1200"/>
              </a:spcAft>
              <a:buFont typeface="Arial" panose="020B0604020202020204" pitchFamily="34" charset="0"/>
              <a:buChar char="•"/>
            </a:pPr>
            <a:r>
              <a:rPr lang="en-US" sz="3200" dirty="0"/>
              <a:t>Be realistic.</a:t>
            </a:r>
          </a:p>
          <a:p>
            <a:pPr marL="360000" indent="-360000">
              <a:spcAft>
                <a:spcPts val="1200"/>
              </a:spcAft>
              <a:buFont typeface="Arial" panose="020B0604020202020204" pitchFamily="34" charset="0"/>
              <a:buChar char="•"/>
            </a:pPr>
            <a:r>
              <a:rPr lang="en-US" sz="3200" dirty="0"/>
              <a:t>Get a partner.</a:t>
            </a:r>
          </a:p>
          <a:p>
            <a:pPr marL="360000" indent="-360000">
              <a:spcAft>
                <a:spcPts val="1200"/>
              </a:spcAft>
              <a:buFont typeface="Arial" panose="020B0604020202020204" pitchFamily="34" charset="0"/>
              <a:buChar char="•"/>
            </a:pPr>
            <a:r>
              <a:rPr lang="en-US" sz="3200" dirty="0" err="1"/>
              <a:t>Optimise</a:t>
            </a:r>
            <a:r>
              <a:rPr lang="en-US" sz="3200" dirty="0"/>
              <a:t> your environment.</a:t>
            </a:r>
          </a:p>
          <a:p>
            <a:pPr marL="360000" indent="-360000">
              <a:spcAft>
                <a:spcPts val="1200"/>
              </a:spcAft>
              <a:buFont typeface="Arial" panose="020B0604020202020204" pitchFamily="34" charset="0"/>
              <a:buChar char="•"/>
            </a:pPr>
            <a:r>
              <a:rPr lang="en-US" sz="3200" dirty="0"/>
              <a:t>Reward good </a:t>
            </a:r>
            <a:r>
              <a:rPr lang="en-US" sz="3200" dirty="0" err="1"/>
              <a:t>behaviour</a:t>
            </a:r>
            <a:r>
              <a:rPr lang="en-US" sz="3200" dirty="0"/>
              <a:t>.</a:t>
            </a:r>
          </a:p>
          <a:p>
            <a:pPr marL="360000" indent="-360000">
              <a:spcAft>
                <a:spcPts val="1200"/>
              </a:spcAft>
              <a:buFont typeface="Arial" panose="020B0604020202020204" pitchFamily="34" charset="0"/>
              <a:buChar char="•"/>
            </a:pPr>
            <a:r>
              <a:rPr lang="en-US" sz="3200" dirty="0"/>
              <a:t>Drop the perfectionism.</a:t>
            </a:r>
          </a:p>
        </p:txBody>
      </p:sp>
      <p:pic>
        <p:nvPicPr>
          <p:cNvPr id="9" name="Picture 8" descr="Free Bored formal man watching laptop at desk Stock Photo">
            <a:extLst>
              <a:ext uri="{FF2B5EF4-FFF2-40B4-BE49-F238E27FC236}">
                <a16:creationId xmlns:a16="http://schemas.microsoft.com/office/drawing/2014/main" xmlns="" id="{62E3E4D8-2E75-2260-3228-B3F7DB690F4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500414" y="2209849"/>
            <a:ext cx="2703831" cy="141054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66C78998-620E-0F0D-86FF-6766852B57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67255" y="3281534"/>
            <a:ext cx="4170711" cy="2611960"/>
          </a:xfrm>
          <a:prstGeom prst="rect">
            <a:avLst/>
          </a:prstGeom>
          <a:ln w="6350">
            <a:solidFill>
              <a:srgbClr val="FF00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6786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3"/>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6.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7.xml><?xml version="1.0" encoding="utf-8"?>
<a:theme xmlns:a="http://schemas.openxmlformats.org/drawingml/2006/main" name="1_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8.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1">
      <a:majorFont>
        <a:latin typeface="Calibri"/>
        <a:ea typeface="맑은 고딕"/>
        <a:cs typeface=""/>
      </a:majorFont>
      <a:minorFont>
        <a:latin typeface="Calibri Light"/>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1095</TotalTime>
  <Words>851</Words>
  <Application>Microsoft Office PowerPoint</Application>
  <PresentationFormat>Widescreen</PresentationFormat>
  <Paragraphs>99</Paragraphs>
  <Slides>19</Slides>
  <Notes>6</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19</vt:i4>
      </vt:variant>
    </vt:vector>
  </HeadingPairs>
  <TitlesOfParts>
    <vt:vector size="41" baseType="lpstr">
      <vt:lpstr>맑은 고딕</vt:lpstr>
      <vt:lpstr>Aharoni</vt:lpstr>
      <vt:lpstr>Arial</vt:lpstr>
      <vt:lpstr>Calibri</vt:lpstr>
      <vt:lpstr>Calibri Light</vt:lpstr>
      <vt:lpstr>Century Gothic</vt:lpstr>
      <vt:lpstr>Gill Sans MT</vt:lpstr>
      <vt:lpstr>굴림체</vt:lpstr>
      <vt:lpstr>Impact</vt:lpstr>
      <vt:lpstr>Tw Cen MT</vt:lpstr>
      <vt:lpstr>Tw Cen MT Condensed</vt:lpstr>
      <vt:lpstr>TwitterChirp</vt:lpstr>
      <vt:lpstr>Wingdings</vt:lpstr>
      <vt:lpstr>Wingdings 3</vt:lpstr>
      <vt:lpstr>Office Theme</vt:lpstr>
      <vt:lpstr>1_Office Theme</vt:lpstr>
      <vt:lpstr>Integral</vt:lpstr>
      <vt:lpstr>Retrospect</vt:lpstr>
      <vt:lpstr>Badge</vt:lpstr>
      <vt:lpstr>Mesh</vt:lpstr>
      <vt:lpstr>1_Integral</vt:lpstr>
      <vt:lpstr>Office 테마</vt:lpstr>
      <vt:lpstr>Exercises on Improving the Readability of Presentation Slides</vt:lpstr>
      <vt:lpstr>Disclaimer</vt:lpstr>
      <vt:lpstr>PowerPoint Presentation</vt:lpstr>
      <vt:lpstr>PowerPoint Presentation</vt:lpstr>
      <vt:lpstr>Why should English learners read in English?</vt:lpstr>
      <vt:lpstr>Why should English learners read in English? (cont.)</vt:lpstr>
      <vt:lpstr>PowerPoint Presentation</vt:lpstr>
      <vt:lpstr>Ways to Overcome Procrastination</vt:lpstr>
      <vt:lpstr>Ways to Overcome Procrastination</vt:lpstr>
      <vt:lpstr>PowerPoint Presentation</vt:lpstr>
      <vt:lpstr>Techniques to improve time management:</vt:lpstr>
      <vt:lpstr>Techniques to improve time management</vt:lpstr>
      <vt:lpstr>PowerPoint Presentation</vt:lpstr>
      <vt:lpstr>Reading Strategies</vt:lpstr>
      <vt:lpstr>Reading Strategies</vt:lpstr>
      <vt:lpstr>PowerPoint Presentation</vt:lpstr>
      <vt:lpstr>PowerPoint Presentation</vt:lpstr>
      <vt:lpstr>CONTENTS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Hijazy</dc:creator>
  <cp:lastModifiedBy>Student</cp:lastModifiedBy>
  <cp:revision>96</cp:revision>
  <dcterms:created xsi:type="dcterms:W3CDTF">2021-12-15T11:50:12Z</dcterms:created>
  <dcterms:modified xsi:type="dcterms:W3CDTF">2022-08-31T10:49:57Z</dcterms:modified>
</cp:coreProperties>
</file>